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3.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4"/>
    <p:sldMasterId id="2147483660" r:id="rId5"/>
  </p:sldMasterIdLst>
  <p:notesMasterIdLst>
    <p:notesMasterId r:id="rId33"/>
  </p:notesMasterIdLst>
  <p:sldIdLst>
    <p:sldId id="257" r:id="rId6"/>
    <p:sldId id="3069" r:id="rId7"/>
    <p:sldId id="258" r:id="rId8"/>
    <p:sldId id="4808" r:id="rId9"/>
    <p:sldId id="305" r:id="rId10"/>
    <p:sldId id="318" r:id="rId11"/>
    <p:sldId id="4810" r:id="rId12"/>
    <p:sldId id="276" r:id="rId13"/>
    <p:sldId id="280" r:id="rId14"/>
    <p:sldId id="277" r:id="rId15"/>
    <p:sldId id="4803" r:id="rId16"/>
    <p:sldId id="4801" r:id="rId17"/>
    <p:sldId id="4800" r:id="rId18"/>
    <p:sldId id="292" r:id="rId19"/>
    <p:sldId id="4795" r:id="rId20"/>
    <p:sldId id="320" r:id="rId21"/>
    <p:sldId id="4812" r:id="rId22"/>
    <p:sldId id="284" r:id="rId23"/>
    <p:sldId id="283" r:id="rId24"/>
    <p:sldId id="285" r:id="rId25"/>
    <p:sldId id="310" r:id="rId26"/>
    <p:sldId id="4809" r:id="rId27"/>
    <p:sldId id="293" r:id="rId28"/>
    <p:sldId id="294" r:id="rId29"/>
    <p:sldId id="4794" r:id="rId30"/>
    <p:sldId id="4811" r:id="rId31"/>
    <p:sldId id="319" r:id="rId3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Clinton, Lauren" initials="CL" lastIdx="14" clrIdx="0">
    <p:extLst>
      <p:ext uri="{19B8F6BF-5375-455C-9EA6-DF929625EA0E}">
        <p15:presenceInfo xmlns:p15="http://schemas.microsoft.com/office/powerpoint/2012/main" userId="S::ClintonL@ihn.org::5a3da793-edd8-4071-9a94-6302336dd29c" providerId="AD"/>
      </p:ext>
    </p:extLst>
  </p:cmAuthor>
  <p:cmAuthor id="2" name="Guest User" initials="GU" lastIdx="28" clrIdx="1">
    <p:extLst>
      <p:ext uri="{19B8F6BF-5375-455C-9EA6-DF929625EA0E}">
        <p15:presenceInfo xmlns:p15="http://schemas.microsoft.com/office/powerpoint/2012/main" userId="S::urn:spo:anon#ecde0242d432ea2e8e578b98aff80078a3c0a279390bd5f9a6ae856449af8e21::"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F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364E199C-CDB6-48FB-8012-D294BA8FFEC5}" v="2" dt="2022-08-03T12:29:14.556"/>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p:cViewPr varScale="1">
        <p:scale>
          <a:sx n="62" d="100"/>
          <a:sy n="62" d="100"/>
        </p:scale>
        <p:origin x="804" y="32"/>
      </p:cViewPr>
      <p:guideLst/>
    </p:cSldViewPr>
  </p:slideViewPr>
  <p:notesTextViewPr>
    <p:cViewPr>
      <p:scale>
        <a:sx n="1" d="1"/>
        <a:sy n="1" d="1"/>
      </p:scale>
      <p:origin x="0" y="0"/>
    </p:cViewPr>
  </p:notesTextViewPr>
  <p:notesViewPr>
    <p:cSldViewPr snapToGrid="0">
      <p:cViewPr>
        <p:scale>
          <a:sx n="1" d="2"/>
          <a:sy n="1" d="2"/>
        </p:scale>
        <p:origin x="0" y="0"/>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9" Type="http://schemas.microsoft.com/office/2015/10/relationships/revisionInfo" Target="revisionInfo.xml"/><Relationship Id="rId21" Type="http://schemas.openxmlformats.org/officeDocument/2006/relationships/slide" Target="slides/slide16.xml"/><Relationship Id="rId34" Type="http://schemas.openxmlformats.org/officeDocument/2006/relationships/commentAuthors" Target="commentAuthors.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notesMaster" Target="notesMasters/notesMaster1.xml"/><Relationship Id="rId38" Type="http://schemas.openxmlformats.org/officeDocument/2006/relationships/tableStyles" Target="tableStyles.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slide" Target="slides/slide15.xml"/><Relationship Id="rId29" Type="http://schemas.openxmlformats.org/officeDocument/2006/relationships/slide" Target="slides/slide24.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slide" Target="slides/slide27.xml"/><Relationship Id="rId37" Type="http://schemas.openxmlformats.org/officeDocument/2006/relationships/theme" Target="theme/theme1.xml"/><Relationship Id="rId5" Type="http://schemas.openxmlformats.org/officeDocument/2006/relationships/slideMaster" Target="slideMasters/slideMaster2.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openxmlformats.org/officeDocument/2006/relationships/viewProps" Target="viewProps.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slide" Target="slides/slide26.xml"/><Relationship Id="rId4" Type="http://schemas.openxmlformats.org/officeDocument/2006/relationships/slideMaster" Target="slideMasters/slideMaster1.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presProps" Target="presProps.xml"/><Relationship Id="rId8" Type="http://schemas.openxmlformats.org/officeDocument/2006/relationships/slide" Target="slides/slide3.xml"/><Relationship Id="rId3" Type="http://schemas.openxmlformats.org/officeDocument/2006/relationships/customXml" Target="../customXml/item3.xml"/></Relationships>
</file>

<file path=ppt/diagrams/_rels/data2.xml.rels><?xml version="1.0" encoding="UTF-8" standalone="yes"?>
<Relationships xmlns="http://schemas.openxmlformats.org/package/2006/relationships"><Relationship Id="rId8" Type="http://schemas.openxmlformats.org/officeDocument/2006/relationships/image" Target="../media/image34.svg"/><Relationship Id="rId3" Type="http://schemas.openxmlformats.org/officeDocument/2006/relationships/image" Target="../media/image29.png"/><Relationship Id="rId7" Type="http://schemas.openxmlformats.org/officeDocument/2006/relationships/image" Target="../media/image33.png"/><Relationship Id="rId2" Type="http://schemas.openxmlformats.org/officeDocument/2006/relationships/image" Target="../media/image28.svg"/><Relationship Id="rId1" Type="http://schemas.openxmlformats.org/officeDocument/2006/relationships/image" Target="../media/image27.png"/><Relationship Id="rId6" Type="http://schemas.openxmlformats.org/officeDocument/2006/relationships/image" Target="../media/image32.svg"/><Relationship Id="rId5" Type="http://schemas.openxmlformats.org/officeDocument/2006/relationships/image" Target="../media/image31.png"/><Relationship Id="rId4" Type="http://schemas.openxmlformats.org/officeDocument/2006/relationships/image" Target="../media/image30.svg"/></Relationships>
</file>

<file path=ppt/diagrams/_rels/drawing2.xml.rels><?xml version="1.0" encoding="UTF-8" standalone="yes"?>
<Relationships xmlns="http://schemas.openxmlformats.org/package/2006/relationships"><Relationship Id="rId8" Type="http://schemas.openxmlformats.org/officeDocument/2006/relationships/image" Target="../media/image34.svg"/><Relationship Id="rId3" Type="http://schemas.openxmlformats.org/officeDocument/2006/relationships/image" Target="../media/image29.png"/><Relationship Id="rId7" Type="http://schemas.openxmlformats.org/officeDocument/2006/relationships/image" Target="../media/image33.png"/><Relationship Id="rId2" Type="http://schemas.openxmlformats.org/officeDocument/2006/relationships/image" Target="../media/image28.svg"/><Relationship Id="rId1" Type="http://schemas.openxmlformats.org/officeDocument/2006/relationships/image" Target="../media/image27.png"/><Relationship Id="rId6" Type="http://schemas.openxmlformats.org/officeDocument/2006/relationships/image" Target="../media/image32.svg"/><Relationship Id="rId5" Type="http://schemas.openxmlformats.org/officeDocument/2006/relationships/image" Target="../media/image31.png"/><Relationship Id="rId4" Type="http://schemas.openxmlformats.org/officeDocument/2006/relationships/image" Target="../media/image30.svg"/></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BF531904-69CF-4D53-8DC3-07290E50C6F2}" type="doc">
      <dgm:prSet loTypeId="urn:microsoft.com/office/officeart/2008/layout/LinedList" loCatId="list" qsTypeId="urn:microsoft.com/office/officeart/2005/8/quickstyle/simple1" qsCatId="simple" csTypeId="urn:microsoft.com/office/officeart/2005/8/colors/accent1_2" csCatId="accent1"/>
      <dgm:spPr/>
      <dgm:t>
        <a:bodyPr/>
        <a:lstStyle/>
        <a:p>
          <a:endParaRPr lang="en-US"/>
        </a:p>
      </dgm:t>
    </dgm:pt>
    <dgm:pt modelId="{C37ED51B-5A2B-4162-8C3B-DB346E204B4B}">
      <dgm:prSet custT="1"/>
      <dgm:spPr/>
      <dgm:t>
        <a:bodyPr/>
        <a:lstStyle/>
        <a:p>
          <a:r>
            <a:rPr lang="en-US" sz="2200" b="0" i="0" dirty="0">
              <a:latin typeface="Futura PT Book" panose="020B0502020204020303"/>
            </a:rPr>
            <a:t>COVID-19 - Improve emergency preparedness and response by building community resilience</a:t>
          </a:r>
          <a:endParaRPr lang="en-US" sz="2200" dirty="0">
            <a:latin typeface="Futura PT Book" panose="020B0502020204020303"/>
          </a:endParaRPr>
        </a:p>
      </dgm:t>
    </dgm:pt>
    <dgm:pt modelId="{F246652D-009E-4367-925A-C16B83AC004B}" type="parTrans" cxnId="{55703209-9503-4D5B-B763-A9A13CBF9A5D}">
      <dgm:prSet/>
      <dgm:spPr/>
      <dgm:t>
        <a:bodyPr/>
        <a:lstStyle/>
        <a:p>
          <a:endParaRPr lang="en-US"/>
        </a:p>
      </dgm:t>
    </dgm:pt>
    <dgm:pt modelId="{B359F0B6-9852-49D1-9912-58C22255AAE1}" type="sibTrans" cxnId="{55703209-9503-4D5B-B763-A9A13CBF9A5D}">
      <dgm:prSet/>
      <dgm:spPr/>
      <dgm:t>
        <a:bodyPr/>
        <a:lstStyle/>
        <a:p>
          <a:endParaRPr lang="en-US"/>
        </a:p>
      </dgm:t>
    </dgm:pt>
    <dgm:pt modelId="{510D63B6-AAE4-49E6-AECD-26533ABDFA5C}">
      <dgm:prSet custT="1"/>
      <dgm:spPr/>
      <dgm:t>
        <a:bodyPr/>
        <a:lstStyle/>
        <a:p>
          <a:r>
            <a:rPr lang="en-US" sz="2200" b="0" i="0" dirty="0">
              <a:latin typeface="Futura PT Book" panose="020B0502020204020303"/>
            </a:rPr>
            <a:t>Mental and Behavioral Health - Reduce drug and alcohol addiction a</a:t>
          </a:r>
          <a:r>
            <a:rPr lang="en-US" sz="2200" dirty="0">
              <a:latin typeface="Futura PT Book" panose="020B0502020204020303"/>
            </a:rPr>
            <a:t>nd i</a:t>
          </a:r>
          <a:r>
            <a:rPr lang="en-US" sz="2200" b="0" i="0" dirty="0">
              <a:latin typeface="Futura PT Book" panose="020B0502020204020303"/>
            </a:rPr>
            <a:t>mprove mental health</a:t>
          </a:r>
          <a:endParaRPr lang="en-US" sz="2200" dirty="0">
            <a:latin typeface="Futura PT Book" panose="020B0502020204020303"/>
          </a:endParaRPr>
        </a:p>
      </dgm:t>
    </dgm:pt>
    <dgm:pt modelId="{411FB085-24FF-416F-ACDB-3BB12B9EFF86}" type="parTrans" cxnId="{460C0521-83D5-4DA0-B47A-69EC5091E823}">
      <dgm:prSet/>
      <dgm:spPr/>
      <dgm:t>
        <a:bodyPr/>
        <a:lstStyle/>
        <a:p>
          <a:endParaRPr lang="en-US"/>
        </a:p>
      </dgm:t>
    </dgm:pt>
    <dgm:pt modelId="{03C7F255-8F77-461B-BE9F-1C7FA5C869DB}" type="sibTrans" cxnId="{460C0521-83D5-4DA0-B47A-69EC5091E823}">
      <dgm:prSet/>
      <dgm:spPr/>
      <dgm:t>
        <a:bodyPr/>
        <a:lstStyle/>
        <a:p>
          <a:endParaRPr lang="en-US"/>
        </a:p>
      </dgm:t>
    </dgm:pt>
    <dgm:pt modelId="{640176F7-0184-42B9-B848-B378C89A5D24}">
      <dgm:prSet custT="1"/>
      <dgm:spPr/>
      <dgm:t>
        <a:bodyPr/>
        <a:lstStyle/>
        <a:p>
          <a:r>
            <a:rPr lang="en-US" sz="2200" b="0" i="0" kern="1200" dirty="0">
              <a:solidFill>
                <a:prstClr val="black">
                  <a:hueOff val="0"/>
                  <a:satOff val="0"/>
                  <a:lumOff val="0"/>
                  <a:alphaOff val="0"/>
                </a:prstClr>
              </a:solidFill>
              <a:latin typeface="Futura PT Book" panose="020B0502020204020303"/>
              <a:ea typeface="+mn-ea"/>
              <a:cs typeface="+mn-cs"/>
            </a:rPr>
            <a:t>Accessibility, availability, and affordability of care - Reduce barriers to receiving care with a focus on local care delivery</a:t>
          </a:r>
        </a:p>
      </dgm:t>
    </dgm:pt>
    <dgm:pt modelId="{3BA79BB1-A567-42DE-8A29-933601896E50}" type="parTrans" cxnId="{C6A43093-A037-4BC8-A78A-0578D5BB1466}">
      <dgm:prSet/>
      <dgm:spPr/>
      <dgm:t>
        <a:bodyPr/>
        <a:lstStyle/>
        <a:p>
          <a:endParaRPr lang="en-US"/>
        </a:p>
      </dgm:t>
    </dgm:pt>
    <dgm:pt modelId="{6ED22562-503D-4955-AA78-C1C835C06155}" type="sibTrans" cxnId="{C6A43093-A037-4BC8-A78A-0578D5BB1466}">
      <dgm:prSet/>
      <dgm:spPr/>
      <dgm:t>
        <a:bodyPr/>
        <a:lstStyle/>
        <a:p>
          <a:endParaRPr lang="en-US"/>
        </a:p>
      </dgm:t>
    </dgm:pt>
    <dgm:pt modelId="{AAB69FC6-8ED2-481B-A442-7B7F5FBD9D3A}">
      <dgm:prSet custT="1"/>
      <dgm:spPr/>
      <dgm:t>
        <a:bodyPr/>
        <a:lstStyle/>
        <a:p>
          <a:pPr marL="0" lvl="0" indent="0" algn="l" defTabSz="1066800">
            <a:lnSpc>
              <a:spcPct val="90000"/>
            </a:lnSpc>
            <a:spcBef>
              <a:spcPct val="0"/>
            </a:spcBef>
            <a:spcAft>
              <a:spcPct val="35000"/>
            </a:spcAft>
            <a:buNone/>
          </a:pPr>
          <a:r>
            <a:rPr lang="en-US" sz="2200" b="0" i="0" kern="1200" dirty="0">
              <a:solidFill>
                <a:prstClr val="black">
                  <a:hueOff val="0"/>
                  <a:satOff val="0"/>
                  <a:lumOff val="0"/>
                  <a:alphaOff val="0"/>
                </a:prstClr>
              </a:solidFill>
              <a:latin typeface="Futura PT Book" panose="020B0502020204020303"/>
              <a:ea typeface="+mn-ea"/>
              <a:cs typeface="+mn-cs"/>
            </a:rPr>
            <a:t>Access to children’s health care -  Improve the health and well-being of children in our region</a:t>
          </a:r>
        </a:p>
      </dgm:t>
    </dgm:pt>
    <dgm:pt modelId="{E28DA28B-62A6-47BF-92AD-25A8F0D04B84}" type="parTrans" cxnId="{72F35F63-69FC-41B6-8AFE-71C7CD636758}">
      <dgm:prSet/>
      <dgm:spPr/>
      <dgm:t>
        <a:bodyPr/>
        <a:lstStyle/>
        <a:p>
          <a:endParaRPr lang="en-US"/>
        </a:p>
      </dgm:t>
    </dgm:pt>
    <dgm:pt modelId="{92EE3472-4DB4-4557-87C8-B41A59CDFF09}" type="sibTrans" cxnId="{72F35F63-69FC-41B6-8AFE-71C7CD636758}">
      <dgm:prSet/>
      <dgm:spPr/>
      <dgm:t>
        <a:bodyPr/>
        <a:lstStyle/>
        <a:p>
          <a:endParaRPr lang="en-US"/>
        </a:p>
      </dgm:t>
    </dgm:pt>
    <dgm:pt modelId="{26B17F4C-89FC-4CCE-8112-44D097AEE5AD}">
      <dgm:prSet custT="1"/>
      <dgm:spPr/>
      <dgm:t>
        <a:bodyPr/>
        <a:lstStyle/>
        <a:p>
          <a:r>
            <a:rPr lang="en-US" sz="2200" b="0" i="0" kern="1200" dirty="0">
              <a:solidFill>
                <a:prstClr val="black">
                  <a:hueOff val="0"/>
                  <a:satOff val="0"/>
                  <a:lumOff val="0"/>
                  <a:alphaOff val="0"/>
                </a:prstClr>
              </a:solidFill>
              <a:latin typeface="Futura PT Book" panose="020B0502020204020303"/>
              <a:ea typeface="+mn-ea"/>
              <a:cs typeface="+mn-cs"/>
            </a:rPr>
            <a:t>Food and diet -  Improve health by promoting healthy eating and making nutritious foods available</a:t>
          </a:r>
        </a:p>
      </dgm:t>
    </dgm:pt>
    <dgm:pt modelId="{F2893171-26D4-47CD-BB92-07AEE55B481A}" type="parTrans" cxnId="{1C7B8689-DC8E-4992-BC31-137184113E81}">
      <dgm:prSet/>
      <dgm:spPr/>
      <dgm:t>
        <a:bodyPr/>
        <a:lstStyle/>
        <a:p>
          <a:endParaRPr lang="en-US"/>
        </a:p>
      </dgm:t>
    </dgm:pt>
    <dgm:pt modelId="{1E60C391-2B9D-4F5A-AEA6-3DC203F48B9B}" type="sibTrans" cxnId="{1C7B8689-DC8E-4992-BC31-137184113E81}">
      <dgm:prSet/>
      <dgm:spPr/>
      <dgm:t>
        <a:bodyPr/>
        <a:lstStyle/>
        <a:p>
          <a:endParaRPr lang="en-US"/>
        </a:p>
      </dgm:t>
    </dgm:pt>
    <dgm:pt modelId="{FD3B2052-F122-4F7B-B7D8-5E42E4E2C23C}" type="pres">
      <dgm:prSet presAssocID="{BF531904-69CF-4D53-8DC3-07290E50C6F2}" presName="vert0" presStyleCnt="0">
        <dgm:presLayoutVars>
          <dgm:dir/>
          <dgm:animOne val="branch"/>
          <dgm:animLvl val="lvl"/>
        </dgm:presLayoutVars>
      </dgm:prSet>
      <dgm:spPr/>
    </dgm:pt>
    <dgm:pt modelId="{801CF01B-BF95-41B0-B611-416A8D8A56F2}" type="pres">
      <dgm:prSet presAssocID="{C37ED51B-5A2B-4162-8C3B-DB346E204B4B}" presName="thickLine" presStyleLbl="alignNode1" presStyleIdx="0" presStyleCnt="5"/>
      <dgm:spPr/>
    </dgm:pt>
    <dgm:pt modelId="{152EBCDF-452D-4DCA-A6C0-CFE6C291C7C2}" type="pres">
      <dgm:prSet presAssocID="{C37ED51B-5A2B-4162-8C3B-DB346E204B4B}" presName="horz1" presStyleCnt="0"/>
      <dgm:spPr/>
    </dgm:pt>
    <dgm:pt modelId="{42187A01-DB05-4340-80E5-56DAD799F79D}" type="pres">
      <dgm:prSet presAssocID="{C37ED51B-5A2B-4162-8C3B-DB346E204B4B}" presName="tx1" presStyleLbl="revTx" presStyleIdx="0" presStyleCnt="5"/>
      <dgm:spPr/>
    </dgm:pt>
    <dgm:pt modelId="{3351831A-7C11-461E-9312-6D8FC30F971C}" type="pres">
      <dgm:prSet presAssocID="{C37ED51B-5A2B-4162-8C3B-DB346E204B4B}" presName="vert1" presStyleCnt="0"/>
      <dgm:spPr/>
    </dgm:pt>
    <dgm:pt modelId="{76B05E03-B2D3-4072-8E8B-8245BC2CFD87}" type="pres">
      <dgm:prSet presAssocID="{510D63B6-AAE4-49E6-AECD-26533ABDFA5C}" presName="thickLine" presStyleLbl="alignNode1" presStyleIdx="1" presStyleCnt="5"/>
      <dgm:spPr/>
    </dgm:pt>
    <dgm:pt modelId="{91956AD9-9F5C-4DA7-98ED-FDB5BE4B212E}" type="pres">
      <dgm:prSet presAssocID="{510D63B6-AAE4-49E6-AECD-26533ABDFA5C}" presName="horz1" presStyleCnt="0"/>
      <dgm:spPr/>
    </dgm:pt>
    <dgm:pt modelId="{596295F3-3690-42CE-8D0C-C23DF9125698}" type="pres">
      <dgm:prSet presAssocID="{510D63B6-AAE4-49E6-AECD-26533ABDFA5C}" presName="tx1" presStyleLbl="revTx" presStyleIdx="1" presStyleCnt="5"/>
      <dgm:spPr/>
    </dgm:pt>
    <dgm:pt modelId="{D80AFBC4-C46D-4E94-9601-C965C8F48856}" type="pres">
      <dgm:prSet presAssocID="{510D63B6-AAE4-49E6-AECD-26533ABDFA5C}" presName="vert1" presStyleCnt="0"/>
      <dgm:spPr/>
    </dgm:pt>
    <dgm:pt modelId="{43A2AA15-6617-45A8-BD53-796DDF73ECD3}" type="pres">
      <dgm:prSet presAssocID="{640176F7-0184-42B9-B848-B378C89A5D24}" presName="thickLine" presStyleLbl="alignNode1" presStyleIdx="2" presStyleCnt="5"/>
      <dgm:spPr/>
    </dgm:pt>
    <dgm:pt modelId="{77D0780A-D686-4626-80CC-DAA85819A256}" type="pres">
      <dgm:prSet presAssocID="{640176F7-0184-42B9-B848-B378C89A5D24}" presName="horz1" presStyleCnt="0"/>
      <dgm:spPr/>
    </dgm:pt>
    <dgm:pt modelId="{3167AE74-8D36-45FE-A8FC-809A17C39E46}" type="pres">
      <dgm:prSet presAssocID="{640176F7-0184-42B9-B848-B378C89A5D24}" presName="tx1" presStyleLbl="revTx" presStyleIdx="2" presStyleCnt="5"/>
      <dgm:spPr/>
    </dgm:pt>
    <dgm:pt modelId="{E616894C-5FBF-4009-8CA6-8A1615FC98A2}" type="pres">
      <dgm:prSet presAssocID="{640176F7-0184-42B9-B848-B378C89A5D24}" presName="vert1" presStyleCnt="0"/>
      <dgm:spPr/>
    </dgm:pt>
    <dgm:pt modelId="{B2491EC2-5015-4AF9-B48C-62C92400B5CC}" type="pres">
      <dgm:prSet presAssocID="{AAB69FC6-8ED2-481B-A442-7B7F5FBD9D3A}" presName="thickLine" presStyleLbl="alignNode1" presStyleIdx="3" presStyleCnt="5"/>
      <dgm:spPr/>
    </dgm:pt>
    <dgm:pt modelId="{C81C87E9-AEFB-4B21-9EA8-99E16D76EDCE}" type="pres">
      <dgm:prSet presAssocID="{AAB69FC6-8ED2-481B-A442-7B7F5FBD9D3A}" presName="horz1" presStyleCnt="0"/>
      <dgm:spPr/>
    </dgm:pt>
    <dgm:pt modelId="{D6666B11-C150-49C5-8A41-FF03B2EB7811}" type="pres">
      <dgm:prSet presAssocID="{AAB69FC6-8ED2-481B-A442-7B7F5FBD9D3A}" presName="tx1" presStyleLbl="revTx" presStyleIdx="3" presStyleCnt="5"/>
      <dgm:spPr/>
    </dgm:pt>
    <dgm:pt modelId="{319FB918-8A41-4A2E-A5E6-D808D2C17896}" type="pres">
      <dgm:prSet presAssocID="{AAB69FC6-8ED2-481B-A442-7B7F5FBD9D3A}" presName="vert1" presStyleCnt="0"/>
      <dgm:spPr/>
    </dgm:pt>
    <dgm:pt modelId="{628D4E32-0EA5-4A91-8C38-BFA0BE19B71C}" type="pres">
      <dgm:prSet presAssocID="{26B17F4C-89FC-4CCE-8112-44D097AEE5AD}" presName="thickLine" presStyleLbl="alignNode1" presStyleIdx="4" presStyleCnt="5"/>
      <dgm:spPr/>
    </dgm:pt>
    <dgm:pt modelId="{2C5913AF-D278-4611-9E63-7BE0EE266C73}" type="pres">
      <dgm:prSet presAssocID="{26B17F4C-89FC-4CCE-8112-44D097AEE5AD}" presName="horz1" presStyleCnt="0"/>
      <dgm:spPr/>
    </dgm:pt>
    <dgm:pt modelId="{2D0D4AC1-D37E-49A3-8155-8D9F210CEDE1}" type="pres">
      <dgm:prSet presAssocID="{26B17F4C-89FC-4CCE-8112-44D097AEE5AD}" presName="tx1" presStyleLbl="revTx" presStyleIdx="4" presStyleCnt="5"/>
      <dgm:spPr/>
    </dgm:pt>
    <dgm:pt modelId="{B3D187DF-809E-47F7-BEB1-C8652BCB987A}" type="pres">
      <dgm:prSet presAssocID="{26B17F4C-89FC-4CCE-8112-44D097AEE5AD}" presName="vert1" presStyleCnt="0"/>
      <dgm:spPr/>
    </dgm:pt>
  </dgm:ptLst>
  <dgm:cxnLst>
    <dgm:cxn modelId="{55703209-9503-4D5B-B763-A9A13CBF9A5D}" srcId="{BF531904-69CF-4D53-8DC3-07290E50C6F2}" destId="{C37ED51B-5A2B-4162-8C3B-DB346E204B4B}" srcOrd="0" destOrd="0" parTransId="{F246652D-009E-4367-925A-C16B83AC004B}" sibTransId="{B359F0B6-9852-49D1-9912-58C22255AAE1}"/>
    <dgm:cxn modelId="{460C0521-83D5-4DA0-B47A-69EC5091E823}" srcId="{BF531904-69CF-4D53-8DC3-07290E50C6F2}" destId="{510D63B6-AAE4-49E6-AECD-26533ABDFA5C}" srcOrd="1" destOrd="0" parTransId="{411FB085-24FF-416F-ACDB-3BB12B9EFF86}" sibTransId="{03C7F255-8F77-461B-BE9F-1C7FA5C869DB}"/>
    <dgm:cxn modelId="{A974BA39-16AF-4186-A6AA-DC7015996BA1}" type="presOf" srcId="{26B17F4C-89FC-4CCE-8112-44D097AEE5AD}" destId="{2D0D4AC1-D37E-49A3-8155-8D9F210CEDE1}" srcOrd="0" destOrd="0" presId="urn:microsoft.com/office/officeart/2008/layout/LinedList"/>
    <dgm:cxn modelId="{72F35F63-69FC-41B6-8AFE-71C7CD636758}" srcId="{BF531904-69CF-4D53-8DC3-07290E50C6F2}" destId="{AAB69FC6-8ED2-481B-A442-7B7F5FBD9D3A}" srcOrd="3" destOrd="0" parTransId="{E28DA28B-62A6-47BF-92AD-25A8F0D04B84}" sibTransId="{92EE3472-4DB4-4557-87C8-B41A59CDFF09}"/>
    <dgm:cxn modelId="{FE10A079-3DCB-4DFB-B84E-EE3D481CA7C5}" type="presOf" srcId="{510D63B6-AAE4-49E6-AECD-26533ABDFA5C}" destId="{596295F3-3690-42CE-8D0C-C23DF9125698}" srcOrd="0" destOrd="0" presId="urn:microsoft.com/office/officeart/2008/layout/LinedList"/>
    <dgm:cxn modelId="{1C7B8689-DC8E-4992-BC31-137184113E81}" srcId="{BF531904-69CF-4D53-8DC3-07290E50C6F2}" destId="{26B17F4C-89FC-4CCE-8112-44D097AEE5AD}" srcOrd="4" destOrd="0" parTransId="{F2893171-26D4-47CD-BB92-07AEE55B481A}" sibTransId="{1E60C391-2B9D-4F5A-AEA6-3DC203F48B9B}"/>
    <dgm:cxn modelId="{C6A43093-A037-4BC8-A78A-0578D5BB1466}" srcId="{BF531904-69CF-4D53-8DC3-07290E50C6F2}" destId="{640176F7-0184-42B9-B848-B378C89A5D24}" srcOrd="2" destOrd="0" parTransId="{3BA79BB1-A567-42DE-8A29-933601896E50}" sibTransId="{6ED22562-503D-4955-AA78-C1C835C06155}"/>
    <dgm:cxn modelId="{8E7FAFA7-6A4F-47C2-8E29-83E280384A48}" type="presOf" srcId="{AAB69FC6-8ED2-481B-A442-7B7F5FBD9D3A}" destId="{D6666B11-C150-49C5-8A41-FF03B2EB7811}" srcOrd="0" destOrd="0" presId="urn:microsoft.com/office/officeart/2008/layout/LinedList"/>
    <dgm:cxn modelId="{EE00BABE-02D8-4F47-9250-1A7E1B282C9C}" type="presOf" srcId="{BF531904-69CF-4D53-8DC3-07290E50C6F2}" destId="{FD3B2052-F122-4F7B-B7D8-5E42E4E2C23C}" srcOrd="0" destOrd="0" presId="urn:microsoft.com/office/officeart/2008/layout/LinedList"/>
    <dgm:cxn modelId="{EA868BC0-DB22-4860-A65E-91421C8955FF}" type="presOf" srcId="{640176F7-0184-42B9-B848-B378C89A5D24}" destId="{3167AE74-8D36-45FE-A8FC-809A17C39E46}" srcOrd="0" destOrd="0" presId="urn:microsoft.com/office/officeart/2008/layout/LinedList"/>
    <dgm:cxn modelId="{B2B481E7-D821-4BEB-9C22-621DD00E0E4C}" type="presOf" srcId="{C37ED51B-5A2B-4162-8C3B-DB346E204B4B}" destId="{42187A01-DB05-4340-80E5-56DAD799F79D}" srcOrd="0" destOrd="0" presId="urn:microsoft.com/office/officeart/2008/layout/LinedList"/>
    <dgm:cxn modelId="{EC47D2AE-F24A-49B7-B8BB-7CB7E1ABD01C}" type="presParOf" srcId="{FD3B2052-F122-4F7B-B7D8-5E42E4E2C23C}" destId="{801CF01B-BF95-41B0-B611-416A8D8A56F2}" srcOrd="0" destOrd="0" presId="urn:microsoft.com/office/officeart/2008/layout/LinedList"/>
    <dgm:cxn modelId="{1D04A540-1A39-48D4-8925-3CD5AF483A53}" type="presParOf" srcId="{FD3B2052-F122-4F7B-B7D8-5E42E4E2C23C}" destId="{152EBCDF-452D-4DCA-A6C0-CFE6C291C7C2}" srcOrd="1" destOrd="0" presId="urn:microsoft.com/office/officeart/2008/layout/LinedList"/>
    <dgm:cxn modelId="{C291ACE8-F4DA-462F-9B26-03654D549CBB}" type="presParOf" srcId="{152EBCDF-452D-4DCA-A6C0-CFE6C291C7C2}" destId="{42187A01-DB05-4340-80E5-56DAD799F79D}" srcOrd="0" destOrd="0" presId="urn:microsoft.com/office/officeart/2008/layout/LinedList"/>
    <dgm:cxn modelId="{32F4900F-5E65-4F86-BCB3-0EB8252293D6}" type="presParOf" srcId="{152EBCDF-452D-4DCA-A6C0-CFE6C291C7C2}" destId="{3351831A-7C11-461E-9312-6D8FC30F971C}" srcOrd="1" destOrd="0" presId="urn:microsoft.com/office/officeart/2008/layout/LinedList"/>
    <dgm:cxn modelId="{977E2DB6-0A9A-48AB-8374-7542B134A4A6}" type="presParOf" srcId="{FD3B2052-F122-4F7B-B7D8-5E42E4E2C23C}" destId="{76B05E03-B2D3-4072-8E8B-8245BC2CFD87}" srcOrd="2" destOrd="0" presId="urn:microsoft.com/office/officeart/2008/layout/LinedList"/>
    <dgm:cxn modelId="{AA4DC2C5-CAAD-4462-B34F-6EB86773FDE3}" type="presParOf" srcId="{FD3B2052-F122-4F7B-B7D8-5E42E4E2C23C}" destId="{91956AD9-9F5C-4DA7-98ED-FDB5BE4B212E}" srcOrd="3" destOrd="0" presId="urn:microsoft.com/office/officeart/2008/layout/LinedList"/>
    <dgm:cxn modelId="{89D9BCDD-7888-4E0E-A295-46BB1F55C47B}" type="presParOf" srcId="{91956AD9-9F5C-4DA7-98ED-FDB5BE4B212E}" destId="{596295F3-3690-42CE-8D0C-C23DF9125698}" srcOrd="0" destOrd="0" presId="urn:microsoft.com/office/officeart/2008/layout/LinedList"/>
    <dgm:cxn modelId="{8F2ED216-8285-43F0-8082-2DD778A16A2E}" type="presParOf" srcId="{91956AD9-9F5C-4DA7-98ED-FDB5BE4B212E}" destId="{D80AFBC4-C46D-4E94-9601-C965C8F48856}" srcOrd="1" destOrd="0" presId="urn:microsoft.com/office/officeart/2008/layout/LinedList"/>
    <dgm:cxn modelId="{407BA594-2959-4A5C-AFCB-7528AE6FD9E8}" type="presParOf" srcId="{FD3B2052-F122-4F7B-B7D8-5E42E4E2C23C}" destId="{43A2AA15-6617-45A8-BD53-796DDF73ECD3}" srcOrd="4" destOrd="0" presId="urn:microsoft.com/office/officeart/2008/layout/LinedList"/>
    <dgm:cxn modelId="{B1BE4973-5DC3-4280-85B4-AF976196AC53}" type="presParOf" srcId="{FD3B2052-F122-4F7B-B7D8-5E42E4E2C23C}" destId="{77D0780A-D686-4626-80CC-DAA85819A256}" srcOrd="5" destOrd="0" presId="urn:microsoft.com/office/officeart/2008/layout/LinedList"/>
    <dgm:cxn modelId="{7C62B0B4-5377-4596-92D1-28BD48BB1E0E}" type="presParOf" srcId="{77D0780A-D686-4626-80CC-DAA85819A256}" destId="{3167AE74-8D36-45FE-A8FC-809A17C39E46}" srcOrd="0" destOrd="0" presId="urn:microsoft.com/office/officeart/2008/layout/LinedList"/>
    <dgm:cxn modelId="{73B0C00B-D363-41A4-B9C0-4C77147C8383}" type="presParOf" srcId="{77D0780A-D686-4626-80CC-DAA85819A256}" destId="{E616894C-5FBF-4009-8CA6-8A1615FC98A2}" srcOrd="1" destOrd="0" presId="urn:microsoft.com/office/officeart/2008/layout/LinedList"/>
    <dgm:cxn modelId="{5483C4DD-1550-48B4-AD63-87104BF362DD}" type="presParOf" srcId="{FD3B2052-F122-4F7B-B7D8-5E42E4E2C23C}" destId="{B2491EC2-5015-4AF9-B48C-62C92400B5CC}" srcOrd="6" destOrd="0" presId="urn:microsoft.com/office/officeart/2008/layout/LinedList"/>
    <dgm:cxn modelId="{A81AC34B-DB67-4ACF-B665-1E21C7B206B5}" type="presParOf" srcId="{FD3B2052-F122-4F7B-B7D8-5E42E4E2C23C}" destId="{C81C87E9-AEFB-4B21-9EA8-99E16D76EDCE}" srcOrd="7" destOrd="0" presId="urn:microsoft.com/office/officeart/2008/layout/LinedList"/>
    <dgm:cxn modelId="{ED8E6D7C-A2BE-4563-B112-7649644F806B}" type="presParOf" srcId="{C81C87E9-AEFB-4B21-9EA8-99E16D76EDCE}" destId="{D6666B11-C150-49C5-8A41-FF03B2EB7811}" srcOrd="0" destOrd="0" presId="urn:microsoft.com/office/officeart/2008/layout/LinedList"/>
    <dgm:cxn modelId="{BA16460B-EF6F-40E8-9289-ECA2AA27FB14}" type="presParOf" srcId="{C81C87E9-AEFB-4B21-9EA8-99E16D76EDCE}" destId="{319FB918-8A41-4A2E-A5E6-D808D2C17896}" srcOrd="1" destOrd="0" presId="urn:microsoft.com/office/officeart/2008/layout/LinedList"/>
    <dgm:cxn modelId="{934338C1-16ED-417F-8093-10D2A8157758}" type="presParOf" srcId="{FD3B2052-F122-4F7B-B7D8-5E42E4E2C23C}" destId="{628D4E32-0EA5-4A91-8C38-BFA0BE19B71C}" srcOrd="8" destOrd="0" presId="urn:microsoft.com/office/officeart/2008/layout/LinedList"/>
    <dgm:cxn modelId="{77AC2561-521A-4B44-96A2-40260AFBBEFE}" type="presParOf" srcId="{FD3B2052-F122-4F7B-B7D8-5E42E4E2C23C}" destId="{2C5913AF-D278-4611-9E63-7BE0EE266C73}" srcOrd="9" destOrd="0" presId="urn:microsoft.com/office/officeart/2008/layout/LinedList"/>
    <dgm:cxn modelId="{3485FC8B-7760-4B0A-B8C2-C201DC3A1827}" type="presParOf" srcId="{2C5913AF-D278-4611-9E63-7BE0EE266C73}" destId="{2D0D4AC1-D37E-49A3-8155-8D9F210CEDE1}" srcOrd="0" destOrd="0" presId="urn:microsoft.com/office/officeart/2008/layout/LinedList"/>
    <dgm:cxn modelId="{A159ACEA-7818-482E-A808-D8A88EAA7280}" type="presParOf" srcId="{2C5913AF-D278-4611-9E63-7BE0EE266C73}" destId="{B3D187DF-809E-47F7-BEB1-C8652BCB987A}" srcOrd="1" destOrd="0" presId="urn:microsoft.com/office/officeart/2008/layout/LinedLis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63B0646C-5D95-46B1-BB37-C6E791776BC0}" type="doc">
      <dgm:prSet loTypeId="urn:microsoft.com/office/officeart/2018/2/layout/IconVerticalSolidList" loCatId="icon" qsTypeId="urn:microsoft.com/office/officeart/2005/8/quickstyle/simple1" qsCatId="simple" csTypeId="urn:microsoft.com/office/officeart/2005/8/colors/accent1_2" csCatId="accent1" phldr="1"/>
      <dgm:spPr/>
      <dgm:t>
        <a:bodyPr/>
        <a:lstStyle/>
        <a:p>
          <a:endParaRPr lang="en-US"/>
        </a:p>
      </dgm:t>
    </dgm:pt>
    <dgm:pt modelId="{92E413FB-B173-484D-96C4-592C60FFABA8}">
      <dgm:prSet/>
      <dgm:spPr/>
      <dgm:t>
        <a:bodyPr/>
        <a:lstStyle/>
        <a:p>
          <a:pPr algn="l">
            <a:lnSpc>
              <a:spcPct val="100000"/>
            </a:lnSpc>
          </a:pPr>
          <a:r>
            <a:rPr lang="en-US"/>
            <a:t>Woodbury Redevelopment</a:t>
          </a:r>
        </a:p>
      </dgm:t>
    </dgm:pt>
    <dgm:pt modelId="{B4208D24-73E6-4E72-BF43-6850CE664616}" type="parTrans" cxnId="{5A862161-A82A-47A9-BCDE-B8564D129CF5}">
      <dgm:prSet/>
      <dgm:spPr/>
      <dgm:t>
        <a:bodyPr/>
        <a:lstStyle/>
        <a:p>
          <a:pPr algn="l"/>
          <a:endParaRPr lang="en-US"/>
        </a:p>
      </dgm:t>
    </dgm:pt>
    <dgm:pt modelId="{EFC4D134-3897-4053-B836-4F0F59C77C37}" type="sibTrans" cxnId="{5A862161-A82A-47A9-BCDE-B8564D129CF5}">
      <dgm:prSet/>
      <dgm:spPr/>
      <dgm:t>
        <a:bodyPr/>
        <a:lstStyle/>
        <a:p>
          <a:pPr algn="l"/>
          <a:endParaRPr lang="en-US"/>
        </a:p>
      </dgm:t>
    </dgm:pt>
    <dgm:pt modelId="{824541D0-F41B-4DCD-A025-DCB1643F65F0}">
      <dgm:prSet/>
      <dgm:spPr/>
      <dgm:t>
        <a:bodyPr/>
        <a:lstStyle/>
        <a:p>
          <a:pPr algn="l">
            <a:lnSpc>
              <a:spcPct val="100000"/>
            </a:lnSpc>
          </a:pPr>
          <a:r>
            <a:rPr lang="en-US"/>
            <a:t>Vineland Outpatient Endoscopy Center</a:t>
          </a:r>
        </a:p>
      </dgm:t>
    </dgm:pt>
    <dgm:pt modelId="{66FB9B32-1D1E-47FB-A1A2-44211A6DB593}" type="parTrans" cxnId="{6D2E7318-34F3-472B-B5C0-3FA2E0BA3AB3}">
      <dgm:prSet/>
      <dgm:spPr/>
      <dgm:t>
        <a:bodyPr/>
        <a:lstStyle/>
        <a:p>
          <a:pPr algn="l"/>
          <a:endParaRPr lang="en-US"/>
        </a:p>
      </dgm:t>
    </dgm:pt>
    <dgm:pt modelId="{1A53FA75-EFEB-4980-9136-86FA2F31265F}" type="sibTrans" cxnId="{6D2E7318-34F3-472B-B5C0-3FA2E0BA3AB3}">
      <dgm:prSet/>
      <dgm:spPr/>
      <dgm:t>
        <a:bodyPr/>
        <a:lstStyle/>
        <a:p>
          <a:pPr algn="l"/>
          <a:endParaRPr lang="en-US"/>
        </a:p>
      </dgm:t>
    </dgm:pt>
    <dgm:pt modelId="{450DA711-89BA-4765-A7B7-E55FE45D631B}">
      <dgm:prSet/>
      <dgm:spPr/>
      <dgm:t>
        <a:bodyPr/>
        <a:lstStyle/>
        <a:p>
          <a:pPr algn="l">
            <a:lnSpc>
              <a:spcPct val="100000"/>
            </a:lnSpc>
          </a:pPr>
          <a:r>
            <a:rPr lang="en-US"/>
            <a:t>New Inspira LIFE Center in Williamstown</a:t>
          </a:r>
        </a:p>
      </dgm:t>
    </dgm:pt>
    <dgm:pt modelId="{742CA21C-FA66-49C8-8474-79A4CCF1D743}" type="parTrans" cxnId="{823A4A88-39EE-4EA8-B8F1-B4BF0027C2DD}">
      <dgm:prSet/>
      <dgm:spPr/>
      <dgm:t>
        <a:bodyPr/>
        <a:lstStyle/>
        <a:p>
          <a:pPr algn="l"/>
          <a:endParaRPr lang="en-US"/>
        </a:p>
      </dgm:t>
    </dgm:pt>
    <dgm:pt modelId="{5ACD2E53-5C8C-495D-8DAF-593CF3F6EE16}" type="sibTrans" cxnId="{823A4A88-39EE-4EA8-B8F1-B4BF0027C2DD}">
      <dgm:prSet/>
      <dgm:spPr/>
      <dgm:t>
        <a:bodyPr/>
        <a:lstStyle/>
        <a:p>
          <a:pPr algn="l"/>
          <a:endParaRPr lang="en-US"/>
        </a:p>
      </dgm:t>
    </dgm:pt>
    <dgm:pt modelId="{4226931F-09A0-4BD9-B1D1-7EDD771086E6}">
      <dgm:prSet/>
      <dgm:spPr/>
      <dgm:t>
        <a:bodyPr/>
        <a:lstStyle/>
        <a:p>
          <a:pPr algn="l">
            <a:lnSpc>
              <a:spcPct val="100000"/>
            </a:lnSpc>
          </a:pPr>
          <a:r>
            <a:rPr lang="en-US"/>
            <a:t>Deptford Health Center</a:t>
          </a:r>
        </a:p>
      </dgm:t>
    </dgm:pt>
    <dgm:pt modelId="{B8CF9234-5868-44FB-B822-C537E03BBBE4}" type="parTrans" cxnId="{A18C2D46-DF9D-4361-B870-9BBD6C6A0F9B}">
      <dgm:prSet/>
      <dgm:spPr/>
      <dgm:t>
        <a:bodyPr/>
        <a:lstStyle/>
        <a:p>
          <a:pPr algn="l"/>
          <a:endParaRPr lang="en-US"/>
        </a:p>
      </dgm:t>
    </dgm:pt>
    <dgm:pt modelId="{2B4DEAC0-97DB-420D-83EB-A3DA921100F2}" type="sibTrans" cxnId="{A18C2D46-DF9D-4361-B870-9BBD6C6A0F9B}">
      <dgm:prSet/>
      <dgm:spPr/>
      <dgm:t>
        <a:bodyPr/>
        <a:lstStyle/>
        <a:p>
          <a:pPr algn="l"/>
          <a:endParaRPr lang="en-US"/>
        </a:p>
      </dgm:t>
    </dgm:pt>
    <dgm:pt modelId="{28690BC9-D488-4B2A-B53B-CB785A8A6759}" type="pres">
      <dgm:prSet presAssocID="{63B0646C-5D95-46B1-BB37-C6E791776BC0}" presName="root" presStyleCnt="0">
        <dgm:presLayoutVars>
          <dgm:dir/>
          <dgm:resizeHandles val="exact"/>
        </dgm:presLayoutVars>
      </dgm:prSet>
      <dgm:spPr/>
    </dgm:pt>
    <dgm:pt modelId="{BADA4D05-6A1D-473A-910B-3C7EA90D9446}" type="pres">
      <dgm:prSet presAssocID="{92E413FB-B173-484D-96C4-592C60FFABA8}" presName="compNode" presStyleCnt="0"/>
      <dgm:spPr/>
    </dgm:pt>
    <dgm:pt modelId="{758013D0-EA2E-43C1-9A94-13DB52B36F89}" type="pres">
      <dgm:prSet presAssocID="{92E413FB-B173-484D-96C4-592C60FFABA8}" presName="bgRect" presStyleLbl="bgShp" presStyleIdx="0" presStyleCnt="4" custLinFactNeighborX="7300" custLinFactNeighborY="-5515"/>
      <dgm:spPr/>
    </dgm:pt>
    <dgm:pt modelId="{D8F4FE70-5160-41EC-9B8F-A6FF7F305DB1}" type="pres">
      <dgm:prSet presAssocID="{92E413FB-B173-484D-96C4-592C60FFABA8}" presName="iconRect" presStyleLbl="node1" presStyleIdx="0" presStyleCnt="4"/>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dgm:spPr>
      <dgm:extLst>
        <a:ext uri="{E40237B7-FDA0-4F09-8148-C483321AD2D9}">
          <dgm14:cNvPr xmlns:dgm14="http://schemas.microsoft.com/office/drawing/2010/diagram" id="0" name="" descr="Marker"/>
        </a:ext>
      </dgm:extLst>
    </dgm:pt>
    <dgm:pt modelId="{DCD672DC-A3E5-4334-A00B-0B072B6C44E5}" type="pres">
      <dgm:prSet presAssocID="{92E413FB-B173-484D-96C4-592C60FFABA8}" presName="spaceRect" presStyleCnt="0"/>
      <dgm:spPr/>
    </dgm:pt>
    <dgm:pt modelId="{B80672A2-CF93-4485-A365-51F8BE52837D}" type="pres">
      <dgm:prSet presAssocID="{92E413FB-B173-484D-96C4-592C60FFABA8}" presName="parTx" presStyleLbl="revTx" presStyleIdx="0" presStyleCnt="4">
        <dgm:presLayoutVars>
          <dgm:chMax val="0"/>
          <dgm:chPref val="0"/>
        </dgm:presLayoutVars>
      </dgm:prSet>
      <dgm:spPr/>
    </dgm:pt>
    <dgm:pt modelId="{8F001D2A-CC55-40E6-B236-59EE1A5808F4}" type="pres">
      <dgm:prSet presAssocID="{EFC4D134-3897-4053-B836-4F0F59C77C37}" presName="sibTrans" presStyleCnt="0"/>
      <dgm:spPr/>
    </dgm:pt>
    <dgm:pt modelId="{14B3DCE4-9E55-4858-908B-B4C96ED2102F}" type="pres">
      <dgm:prSet presAssocID="{824541D0-F41B-4DCD-A025-DCB1643F65F0}" presName="compNode" presStyleCnt="0"/>
      <dgm:spPr/>
    </dgm:pt>
    <dgm:pt modelId="{6904D5AE-DEC9-42D4-AC57-BA53F4E3F0AE}" type="pres">
      <dgm:prSet presAssocID="{824541D0-F41B-4DCD-A025-DCB1643F65F0}" presName="bgRect" presStyleLbl="bgShp" presStyleIdx="1" presStyleCnt="4" custLinFactNeighborX="6165" custLinFactNeighborY="-735"/>
      <dgm:spPr/>
    </dgm:pt>
    <dgm:pt modelId="{39AEA937-FF4A-4F88-929A-408EE1BF2D05}" type="pres">
      <dgm:prSet presAssocID="{824541D0-F41B-4DCD-A025-DCB1643F65F0}" presName="iconRect" presStyleLbl="node1" presStyleIdx="1" presStyleCnt="4"/>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dgm:spPr>
      <dgm:extLst>
        <a:ext uri="{E40237B7-FDA0-4F09-8148-C483321AD2D9}">
          <dgm14:cNvPr xmlns:dgm14="http://schemas.microsoft.com/office/drawing/2010/diagram" id="0" name="" descr="Stethoscope"/>
        </a:ext>
      </dgm:extLst>
    </dgm:pt>
    <dgm:pt modelId="{0A50685E-88CF-4FA3-A42A-E96EB74350A2}" type="pres">
      <dgm:prSet presAssocID="{824541D0-F41B-4DCD-A025-DCB1643F65F0}" presName="spaceRect" presStyleCnt="0"/>
      <dgm:spPr/>
    </dgm:pt>
    <dgm:pt modelId="{93814697-081F-49AC-A817-0972F2A582A6}" type="pres">
      <dgm:prSet presAssocID="{824541D0-F41B-4DCD-A025-DCB1643F65F0}" presName="parTx" presStyleLbl="revTx" presStyleIdx="1" presStyleCnt="4">
        <dgm:presLayoutVars>
          <dgm:chMax val="0"/>
          <dgm:chPref val="0"/>
        </dgm:presLayoutVars>
      </dgm:prSet>
      <dgm:spPr/>
    </dgm:pt>
    <dgm:pt modelId="{1BC3007C-147E-40A2-9C92-4949D54273AC}" type="pres">
      <dgm:prSet presAssocID="{1A53FA75-EFEB-4980-9136-86FA2F31265F}" presName="sibTrans" presStyleCnt="0"/>
      <dgm:spPr/>
    </dgm:pt>
    <dgm:pt modelId="{B6546A5E-89CA-4CB8-B7C2-BBA61F06A8F3}" type="pres">
      <dgm:prSet presAssocID="{450DA711-89BA-4765-A7B7-E55FE45D631B}" presName="compNode" presStyleCnt="0"/>
      <dgm:spPr/>
    </dgm:pt>
    <dgm:pt modelId="{4BC5E2B6-8A1B-4987-8135-B19C47CBE50A}" type="pres">
      <dgm:prSet presAssocID="{450DA711-89BA-4765-A7B7-E55FE45D631B}" presName="bgRect" presStyleLbl="bgShp" presStyleIdx="2" presStyleCnt="4"/>
      <dgm:spPr/>
    </dgm:pt>
    <dgm:pt modelId="{4E9F9E00-C670-4DDA-9757-D745B5E231C3}" type="pres">
      <dgm:prSet presAssocID="{450DA711-89BA-4765-A7B7-E55FE45D631B}" presName="iconRect" presStyleLbl="node1" presStyleIdx="2" presStyleCnt="4"/>
      <dgm:spPr>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dgm:spPr>
      <dgm:extLst>
        <a:ext uri="{E40237B7-FDA0-4F09-8148-C483321AD2D9}">
          <dgm14:cNvPr xmlns:dgm14="http://schemas.microsoft.com/office/drawing/2010/diagram" id="0" name="" descr="House"/>
        </a:ext>
      </dgm:extLst>
    </dgm:pt>
    <dgm:pt modelId="{19828689-161E-4828-ACC6-62453EC4CBBC}" type="pres">
      <dgm:prSet presAssocID="{450DA711-89BA-4765-A7B7-E55FE45D631B}" presName="spaceRect" presStyleCnt="0"/>
      <dgm:spPr/>
    </dgm:pt>
    <dgm:pt modelId="{C75CC20B-D90A-4FDC-B976-DE9FB78A28FF}" type="pres">
      <dgm:prSet presAssocID="{450DA711-89BA-4765-A7B7-E55FE45D631B}" presName="parTx" presStyleLbl="revTx" presStyleIdx="2" presStyleCnt="4">
        <dgm:presLayoutVars>
          <dgm:chMax val="0"/>
          <dgm:chPref val="0"/>
        </dgm:presLayoutVars>
      </dgm:prSet>
      <dgm:spPr/>
    </dgm:pt>
    <dgm:pt modelId="{5AAE615D-E150-48D0-A7B4-13AE9C6A1E1F}" type="pres">
      <dgm:prSet presAssocID="{5ACD2E53-5C8C-495D-8DAF-593CF3F6EE16}" presName="sibTrans" presStyleCnt="0"/>
      <dgm:spPr/>
    </dgm:pt>
    <dgm:pt modelId="{69F0DB9C-0008-4D84-942F-5294DED96B65}" type="pres">
      <dgm:prSet presAssocID="{4226931F-09A0-4BD9-B1D1-7EDD771086E6}" presName="compNode" presStyleCnt="0"/>
      <dgm:spPr/>
    </dgm:pt>
    <dgm:pt modelId="{D369CDA0-F6AD-4895-8E05-4DC2EB7D545D}" type="pres">
      <dgm:prSet presAssocID="{4226931F-09A0-4BD9-B1D1-7EDD771086E6}" presName="bgRect" presStyleLbl="bgShp" presStyleIdx="3" presStyleCnt="4"/>
      <dgm:spPr/>
    </dgm:pt>
    <dgm:pt modelId="{ADD25929-9B0E-4E42-98E0-22F4E777955C}" type="pres">
      <dgm:prSet presAssocID="{4226931F-09A0-4BD9-B1D1-7EDD771086E6}" presName="iconRect" presStyleLbl="node1" presStyleIdx="3" presStyleCnt="4"/>
      <dgm:spPr>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dgm:spPr>
      <dgm:extLst>
        <a:ext uri="{E40237B7-FDA0-4F09-8148-C483321AD2D9}">
          <dgm14:cNvPr xmlns:dgm14="http://schemas.microsoft.com/office/drawing/2010/diagram" id="0" name="" descr="Medical"/>
        </a:ext>
      </dgm:extLst>
    </dgm:pt>
    <dgm:pt modelId="{1C0D9609-7D10-414C-86BA-5ADB9A2FFEF7}" type="pres">
      <dgm:prSet presAssocID="{4226931F-09A0-4BD9-B1D1-7EDD771086E6}" presName="spaceRect" presStyleCnt="0"/>
      <dgm:spPr/>
    </dgm:pt>
    <dgm:pt modelId="{32362744-416C-4621-AAEA-EA6273DCF53E}" type="pres">
      <dgm:prSet presAssocID="{4226931F-09A0-4BD9-B1D1-7EDD771086E6}" presName="parTx" presStyleLbl="revTx" presStyleIdx="3" presStyleCnt="4">
        <dgm:presLayoutVars>
          <dgm:chMax val="0"/>
          <dgm:chPref val="0"/>
        </dgm:presLayoutVars>
      </dgm:prSet>
      <dgm:spPr/>
    </dgm:pt>
  </dgm:ptLst>
  <dgm:cxnLst>
    <dgm:cxn modelId="{6D2E7318-34F3-472B-B5C0-3FA2E0BA3AB3}" srcId="{63B0646C-5D95-46B1-BB37-C6E791776BC0}" destId="{824541D0-F41B-4DCD-A025-DCB1643F65F0}" srcOrd="1" destOrd="0" parTransId="{66FB9B32-1D1E-47FB-A1A2-44211A6DB593}" sibTransId="{1A53FA75-EFEB-4980-9136-86FA2F31265F}"/>
    <dgm:cxn modelId="{5A862161-A82A-47A9-BCDE-B8564D129CF5}" srcId="{63B0646C-5D95-46B1-BB37-C6E791776BC0}" destId="{92E413FB-B173-484D-96C4-592C60FFABA8}" srcOrd="0" destOrd="0" parTransId="{B4208D24-73E6-4E72-BF43-6850CE664616}" sibTransId="{EFC4D134-3897-4053-B836-4F0F59C77C37}"/>
    <dgm:cxn modelId="{69C2EF61-403A-4BAE-853B-6F351EBC5F9D}" type="presOf" srcId="{450DA711-89BA-4765-A7B7-E55FE45D631B}" destId="{C75CC20B-D90A-4FDC-B976-DE9FB78A28FF}" srcOrd="0" destOrd="0" presId="urn:microsoft.com/office/officeart/2018/2/layout/IconVerticalSolidList"/>
    <dgm:cxn modelId="{A18C2D46-DF9D-4361-B870-9BBD6C6A0F9B}" srcId="{63B0646C-5D95-46B1-BB37-C6E791776BC0}" destId="{4226931F-09A0-4BD9-B1D1-7EDD771086E6}" srcOrd="3" destOrd="0" parTransId="{B8CF9234-5868-44FB-B822-C537E03BBBE4}" sibTransId="{2B4DEAC0-97DB-420D-83EB-A3DA921100F2}"/>
    <dgm:cxn modelId="{0A74EE4B-C7D9-4C83-94A5-EFAFA3023EAF}" type="presOf" srcId="{824541D0-F41B-4DCD-A025-DCB1643F65F0}" destId="{93814697-081F-49AC-A817-0972F2A582A6}" srcOrd="0" destOrd="0" presId="urn:microsoft.com/office/officeart/2018/2/layout/IconVerticalSolidList"/>
    <dgm:cxn modelId="{823A4A88-39EE-4EA8-B8F1-B4BF0027C2DD}" srcId="{63B0646C-5D95-46B1-BB37-C6E791776BC0}" destId="{450DA711-89BA-4765-A7B7-E55FE45D631B}" srcOrd="2" destOrd="0" parTransId="{742CA21C-FA66-49C8-8474-79A4CCF1D743}" sibTransId="{5ACD2E53-5C8C-495D-8DAF-593CF3F6EE16}"/>
    <dgm:cxn modelId="{5B824D95-F1EA-4DFA-A41F-833B4D1331ED}" type="presOf" srcId="{63B0646C-5D95-46B1-BB37-C6E791776BC0}" destId="{28690BC9-D488-4B2A-B53B-CB785A8A6759}" srcOrd="0" destOrd="0" presId="urn:microsoft.com/office/officeart/2018/2/layout/IconVerticalSolidList"/>
    <dgm:cxn modelId="{8F8AF1A1-8C82-4BA5-AFE4-AC04C3A6BE15}" type="presOf" srcId="{4226931F-09A0-4BD9-B1D1-7EDD771086E6}" destId="{32362744-416C-4621-AAEA-EA6273DCF53E}" srcOrd="0" destOrd="0" presId="urn:microsoft.com/office/officeart/2018/2/layout/IconVerticalSolidList"/>
    <dgm:cxn modelId="{B588E3E3-8D66-4263-B4B7-8D98216E6EC5}" type="presOf" srcId="{92E413FB-B173-484D-96C4-592C60FFABA8}" destId="{B80672A2-CF93-4485-A365-51F8BE52837D}" srcOrd="0" destOrd="0" presId="urn:microsoft.com/office/officeart/2018/2/layout/IconVerticalSolidList"/>
    <dgm:cxn modelId="{56604207-E17B-4088-803B-DBBDE3F16692}" type="presParOf" srcId="{28690BC9-D488-4B2A-B53B-CB785A8A6759}" destId="{BADA4D05-6A1D-473A-910B-3C7EA90D9446}" srcOrd="0" destOrd="0" presId="urn:microsoft.com/office/officeart/2018/2/layout/IconVerticalSolidList"/>
    <dgm:cxn modelId="{587E6475-21F1-442A-A6D2-E803D92DCE6A}" type="presParOf" srcId="{BADA4D05-6A1D-473A-910B-3C7EA90D9446}" destId="{758013D0-EA2E-43C1-9A94-13DB52B36F89}" srcOrd="0" destOrd="0" presId="urn:microsoft.com/office/officeart/2018/2/layout/IconVerticalSolidList"/>
    <dgm:cxn modelId="{F6081291-5669-4E48-8390-CA97BEE805B5}" type="presParOf" srcId="{BADA4D05-6A1D-473A-910B-3C7EA90D9446}" destId="{D8F4FE70-5160-41EC-9B8F-A6FF7F305DB1}" srcOrd="1" destOrd="0" presId="urn:microsoft.com/office/officeart/2018/2/layout/IconVerticalSolidList"/>
    <dgm:cxn modelId="{BDE4DCAB-0A13-4816-A5DB-7D85B7DBF6A3}" type="presParOf" srcId="{BADA4D05-6A1D-473A-910B-3C7EA90D9446}" destId="{DCD672DC-A3E5-4334-A00B-0B072B6C44E5}" srcOrd="2" destOrd="0" presId="urn:microsoft.com/office/officeart/2018/2/layout/IconVerticalSolidList"/>
    <dgm:cxn modelId="{414C8AAC-EABE-4DDB-AC64-4DED3FB5AD87}" type="presParOf" srcId="{BADA4D05-6A1D-473A-910B-3C7EA90D9446}" destId="{B80672A2-CF93-4485-A365-51F8BE52837D}" srcOrd="3" destOrd="0" presId="urn:microsoft.com/office/officeart/2018/2/layout/IconVerticalSolidList"/>
    <dgm:cxn modelId="{AB2E4CC3-0A45-46A3-BF4E-DDA981DE17E1}" type="presParOf" srcId="{28690BC9-D488-4B2A-B53B-CB785A8A6759}" destId="{8F001D2A-CC55-40E6-B236-59EE1A5808F4}" srcOrd="1" destOrd="0" presId="urn:microsoft.com/office/officeart/2018/2/layout/IconVerticalSolidList"/>
    <dgm:cxn modelId="{B7036652-2080-4223-8B04-28E0CB146DBE}" type="presParOf" srcId="{28690BC9-D488-4B2A-B53B-CB785A8A6759}" destId="{14B3DCE4-9E55-4858-908B-B4C96ED2102F}" srcOrd="2" destOrd="0" presId="urn:microsoft.com/office/officeart/2018/2/layout/IconVerticalSolidList"/>
    <dgm:cxn modelId="{AAECB481-8769-4B02-A056-C575B7EB8CAB}" type="presParOf" srcId="{14B3DCE4-9E55-4858-908B-B4C96ED2102F}" destId="{6904D5AE-DEC9-42D4-AC57-BA53F4E3F0AE}" srcOrd="0" destOrd="0" presId="urn:microsoft.com/office/officeart/2018/2/layout/IconVerticalSolidList"/>
    <dgm:cxn modelId="{FD4C2D4A-9DA0-4E0B-956C-67CF33E08D52}" type="presParOf" srcId="{14B3DCE4-9E55-4858-908B-B4C96ED2102F}" destId="{39AEA937-FF4A-4F88-929A-408EE1BF2D05}" srcOrd="1" destOrd="0" presId="urn:microsoft.com/office/officeart/2018/2/layout/IconVerticalSolidList"/>
    <dgm:cxn modelId="{45CE3F70-E18D-4910-B9D8-EF36EBFBD62E}" type="presParOf" srcId="{14B3DCE4-9E55-4858-908B-B4C96ED2102F}" destId="{0A50685E-88CF-4FA3-A42A-E96EB74350A2}" srcOrd="2" destOrd="0" presId="urn:microsoft.com/office/officeart/2018/2/layout/IconVerticalSolidList"/>
    <dgm:cxn modelId="{8ED37955-09F2-4094-85DB-EECDDA0F95B1}" type="presParOf" srcId="{14B3DCE4-9E55-4858-908B-B4C96ED2102F}" destId="{93814697-081F-49AC-A817-0972F2A582A6}" srcOrd="3" destOrd="0" presId="urn:microsoft.com/office/officeart/2018/2/layout/IconVerticalSolidList"/>
    <dgm:cxn modelId="{218FA0B0-D402-402B-AD06-9660FBD482F4}" type="presParOf" srcId="{28690BC9-D488-4B2A-B53B-CB785A8A6759}" destId="{1BC3007C-147E-40A2-9C92-4949D54273AC}" srcOrd="3" destOrd="0" presId="urn:microsoft.com/office/officeart/2018/2/layout/IconVerticalSolidList"/>
    <dgm:cxn modelId="{F5746258-9610-4593-94CD-86CB10EFE476}" type="presParOf" srcId="{28690BC9-D488-4B2A-B53B-CB785A8A6759}" destId="{B6546A5E-89CA-4CB8-B7C2-BBA61F06A8F3}" srcOrd="4" destOrd="0" presId="urn:microsoft.com/office/officeart/2018/2/layout/IconVerticalSolidList"/>
    <dgm:cxn modelId="{F2C17A56-B3E6-4D7F-BBB3-9972AD505043}" type="presParOf" srcId="{B6546A5E-89CA-4CB8-B7C2-BBA61F06A8F3}" destId="{4BC5E2B6-8A1B-4987-8135-B19C47CBE50A}" srcOrd="0" destOrd="0" presId="urn:microsoft.com/office/officeart/2018/2/layout/IconVerticalSolidList"/>
    <dgm:cxn modelId="{872E9238-79AD-4ABC-9D45-ADA6BF0E2581}" type="presParOf" srcId="{B6546A5E-89CA-4CB8-B7C2-BBA61F06A8F3}" destId="{4E9F9E00-C670-4DDA-9757-D745B5E231C3}" srcOrd="1" destOrd="0" presId="urn:microsoft.com/office/officeart/2018/2/layout/IconVerticalSolidList"/>
    <dgm:cxn modelId="{7D5F3709-A3FF-4032-A3B8-2CBAB957126D}" type="presParOf" srcId="{B6546A5E-89CA-4CB8-B7C2-BBA61F06A8F3}" destId="{19828689-161E-4828-ACC6-62453EC4CBBC}" srcOrd="2" destOrd="0" presId="urn:microsoft.com/office/officeart/2018/2/layout/IconVerticalSolidList"/>
    <dgm:cxn modelId="{7C93435A-35CF-41E5-BCD9-0E3BB2569CF5}" type="presParOf" srcId="{B6546A5E-89CA-4CB8-B7C2-BBA61F06A8F3}" destId="{C75CC20B-D90A-4FDC-B976-DE9FB78A28FF}" srcOrd="3" destOrd="0" presId="urn:microsoft.com/office/officeart/2018/2/layout/IconVerticalSolidList"/>
    <dgm:cxn modelId="{2FE26DFC-B30A-435C-B8CA-390B379CFFD1}" type="presParOf" srcId="{28690BC9-D488-4B2A-B53B-CB785A8A6759}" destId="{5AAE615D-E150-48D0-A7B4-13AE9C6A1E1F}" srcOrd="5" destOrd="0" presId="urn:microsoft.com/office/officeart/2018/2/layout/IconVerticalSolidList"/>
    <dgm:cxn modelId="{AE835B3F-59BF-4670-8A79-00A7CFB2A803}" type="presParOf" srcId="{28690BC9-D488-4B2A-B53B-CB785A8A6759}" destId="{69F0DB9C-0008-4D84-942F-5294DED96B65}" srcOrd="6" destOrd="0" presId="urn:microsoft.com/office/officeart/2018/2/layout/IconVerticalSolidList"/>
    <dgm:cxn modelId="{0E581C92-BF3C-42BB-9099-FB18786C84CD}" type="presParOf" srcId="{69F0DB9C-0008-4D84-942F-5294DED96B65}" destId="{D369CDA0-F6AD-4895-8E05-4DC2EB7D545D}" srcOrd="0" destOrd="0" presId="urn:microsoft.com/office/officeart/2018/2/layout/IconVerticalSolidList"/>
    <dgm:cxn modelId="{A6DEDFBB-014C-4A12-8281-6A79E5030479}" type="presParOf" srcId="{69F0DB9C-0008-4D84-942F-5294DED96B65}" destId="{ADD25929-9B0E-4E42-98E0-22F4E777955C}" srcOrd="1" destOrd="0" presId="urn:microsoft.com/office/officeart/2018/2/layout/IconVerticalSolidList"/>
    <dgm:cxn modelId="{AFE2133C-F9B6-4297-8D1C-C2F796EE6B92}" type="presParOf" srcId="{69F0DB9C-0008-4D84-942F-5294DED96B65}" destId="{1C0D9609-7D10-414C-86BA-5ADB9A2FFEF7}" srcOrd="2" destOrd="0" presId="urn:microsoft.com/office/officeart/2018/2/layout/IconVerticalSolidList"/>
    <dgm:cxn modelId="{8AAACD3C-BC88-4259-AA6B-CBAC102745CD}" type="presParOf" srcId="{69F0DB9C-0008-4D84-942F-5294DED96B65}" destId="{32362744-416C-4621-AAEA-EA6273DCF53E}" srcOrd="3" destOrd="0" presId="urn:microsoft.com/office/officeart/2018/2/layout/IconVerticalSolidLis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801CF01B-BF95-41B0-B611-416A8D8A56F2}">
      <dsp:nvSpPr>
        <dsp:cNvPr id="0" name=""/>
        <dsp:cNvSpPr/>
      </dsp:nvSpPr>
      <dsp:spPr>
        <a:xfrm>
          <a:off x="0" y="537"/>
          <a:ext cx="9678256" cy="0"/>
        </a:xfrm>
        <a:prstGeom prst="line">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42187A01-DB05-4340-80E5-56DAD799F79D}">
      <dsp:nvSpPr>
        <dsp:cNvPr id="0" name=""/>
        <dsp:cNvSpPr/>
      </dsp:nvSpPr>
      <dsp:spPr>
        <a:xfrm>
          <a:off x="0" y="537"/>
          <a:ext cx="9678256" cy="88002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3820" tIns="83820" rIns="83820" bIns="83820" numCol="1" spcCol="1270" anchor="t" anchorCtr="0">
          <a:noAutofit/>
        </a:bodyPr>
        <a:lstStyle/>
        <a:p>
          <a:pPr marL="0" lvl="0" indent="0" algn="l" defTabSz="977900">
            <a:lnSpc>
              <a:spcPct val="90000"/>
            </a:lnSpc>
            <a:spcBef>
              <a:spcPct val="0"/>
            </a:spcBef>
            <a:spcAft>
              <a:spcPct val="35000"/>
            </a:spcAft>
            <a:buNone/>
          </a:pPr>
          <a:r>
            <a:rPr lang="en-US" sz="2200" b="0" i="0" kern="1200" dirty="0">
              <a:latin typeface="Futura PT Book" panose="020B0502020204020303"/>
            </a:rPr>
            <a:t>COVID-19 - Improve emergency preparedness and response by building community resilience</a:t>
          </a:r>
          <a:endParaRPr lang="en-US" sz="2200" kern="1200" dirty="0">
            <a:latin typeface="Futura PT Book" panose="020B0502020204020303"/>
          </a:endParaRPr>
        </a:p>
      </dsp:txBody>
      <dsp:txXfrm>
        <a:off x="0" y="537"/>
        <a:ext cx="9678256" cy="880026"/>
      </dsp:txXfrm>
    </dsp:sp>
    <dsp:sp modelId="{76B05E03-B2D3-4072-8E8B-8245BC2CFD87}">
      <dsp:nvSpPr>
        <dsp:cNvPr id="0" name=""/>
        <dsp:cNvSpPr/>
      </dsp:nvSpPr>
      <dsp:spPr>
        <a:xfrm>
          <a:off x="0" y="880563"/>
          <a:ext cx="9678256" cy="0"/>
        </a:xfrm>
        <a:prstGeom prst="line">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596295F3-3690-42CE-8D0C-C23DF9125698}">
      <dsp:nvSpPr>
        <dsp:cNvPr id="0" name=""/>
        <dsp:cNvSpPr/>
      </dsp:nvSpPr>
      <dsp:spPr>
        <a:xfrm>
          <a:off x="0" y="880563"/>
          <a:ext cx="9678256" cy="88002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3820" tIns="83820" rIns="83820" bIns="83820" numCol="1" spcCol="1270" anchor="t" anchorCtr="0">
          <a:noAutofit/>
        </a:bodyPr>
        <a:lstStyle/>
        <a:p>
          <a:pPr marL="0" lvl="0" indent="0" algn="l" defTabSz="977900">
            <a:lnSpc>
              <a:spcPct val="90000"/>
            </a:lnSpc>
            <a:spcBef>
              <a:spcPct val="0"/>
            </a:spcBef>
            <a:spcAft>
              <a:spcPct val="35000"/>
            </a:spcAft>
            <a:buNone/>
          </a:pPr>
          <a:r>
            <a:rPr lang="en-US" sz="2200" b="0" i="0" kern="1200" dirty="0">
              <a:latin typeface="Futura PT Book" panose="020B0502020204020303"/>
            </a:rPr>
            <a:t>Mental and Behavioral Health - Reduce drug and alcohol addiction a</a:t>
          </a:r>
          <a:r>
            <a:rPr lang="en-US" sz="2200" kern="1200" dirty="0">
              <a:latin typeface="Futura PT Book" panose="020B0502020204020303"/>
            </a:rPr>
            <a:t>nd i</a:t>
          </a:r>
          <a:r>
            <a:rPr lang="en-US" sz="2200" b="0" i="0" kern="1200" dirty="0">
              <a:latin typeface="Futura PT Book" panose="020B0502020204020303"/>
            </a:rPr>
            <a:t>mprove mental health</a:t>
          </a:r>
          <a:endParaRPr lang="en-US" sz="2200" kern="1200" dirty="0">
            <a:latin typeface="Futura PT Book" panose="020B0502020204020303"/>
          </a:endParaRPr>
        </a:p>
      </dsp:txBody>
      <dsp:txXfrm>
        <a:off x="0" y="880563"/>
        <a:ext cx="9678256" cy="880026"/>
      </dsp:txXfrm>
    </dsp:sp>
    <dsp:sp modelId="{43A2AA15-6617-45A8-BD53-796DDF73ECD3}">
      <dsp:nvSpPr>
        <dsp:cNvPr id="0" name=""/>
        <dsp:cNvSpPr/>
      </dsp:nvSpPr>
      <dsp:spPr>
        <a:xfrm>
          <a:off x="0" y="1760589"/>
          <a:ext cx="9678256" cy="0"/>
        </a:xfrm>
        <a:prstGeom prst="line">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3167AE74-8D36-45FE-A8FC-809A17C39E46}">
      <dsp:nvSpPr>
        <dsp:cNvPr id="0" name=""/>
        <dsp:cNvSpPr/>
      </dsp:nvSpPr>
      <dsp:spPr>
        <a:xfrm>
          <a:off x="0" y="1760589"/>
          <a:ext cx="9678256" cy="88002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3820" tIns="83820" rIns="83820" bIns="83820" numCol="1" spcCol="1270" anchor="t" anchorCtr="0">
          <a:noAutofit/>
        </a:bodyPr>
        <a:lstStyle/>
        <a:p>
          <a:pPr marL="0" lvl="0" indent="0" algn="l" defTabSz="977900">
            <a:lnSpc>
              <a:spcPct val="90000"/>
            </a:lnSpc>
            <a:spcBef>
              <a:spcPct val="0"/>
            </a:spcBef>
            <a:spcAft>
              <a:spcPct val="35000"/>
            </a:spcAft>
            <a:buNone/>
          </a:pPr>
          <a:r>
            <a:rPr lang="en-US" sz="2200" b="0" i="0" kern="1200" dirty="0">
              <a:solidFill>
                <a:prstClr val="black">
                  <a:hueOff val="0"/>
                  <a:satOff val="0"/>
                  <a:lumOff val="0"/>
                  <a:alphaOff val="0"/>
                </a:prstClr>
              </a:solidFill>
              <a:latin typeface="Futura PT Book" panose="020B0502020204020303"/>
              <a:ea typeface="+mn-ea"/>
              <a:cs typeface="+mn-cs"/>
            </a:rPr>
            <a:t>Accessibility, availability, and affordability of care - Reduce barriers to receiving care with a focus on local care delivery</a:t>
          </a:r>
        </a:p>
      </dsp:txBody>
      <dsp:txXfrm>
        <a:off x="0" y="1760589"/>
        <a:ext cx="9678256" cy="880026"/>
      </dsp:txXfrm>
    </dsp:sp>
    <dsp:sp modelId="{B2491EC2-5015-4AF9-B48C-62C92400B5CC}">
      <dsp:nvSpPr>
        <dsp:cNvPr id="0" name=""/>
        <dsp:cNvSpPr/>
      </dsp:nvSpPr>
      <dsp:spPr>
        <a:xfrm>
          <a:off x="0" y="2640615"/>
          <a:ext cx="9678256" cy="0"/>
        </a:xfrm>
        <a:prstGeom prst="line">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D6666B11-C150-49C5-8A41-FF03B2EB7811}">
      <dsp:nvSpPr>
        <dsp:cNvPr id="0" name=""/>
        <dsp:cNvSpPr/>
      </dsp:nvSpPr>
      <dsp:spPr>
        <a:xfrm>
          <a:off x="0" y="2640615"/>
          <a:ext cx="9678256" cy="88002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3820" tIns="83820" rIns="83820" bIns="83820" numCol="1" spcCol="1270" anchor="t" anchorCtr="0">
          <a:noAutofit/>
        </a:bodyPr>
        <a:lstStyle/>
        <a:p>
          <a:pPr marL="0" lvl="0" indent="0" algn="l" defTabSz="1066800">
            <a:lnSpc>
              <a:spcPct val="90000"/>
            </a:lnSpc>
            <a:spcBef>
              <a:spcPct val="0"/>
            </a:spcBef>
            <a:spcAft>
              <a:spcPct val="35000"/>
            </a:spcAft>
            <a:buNone/>
          </a:pPr>
          <a:r>
            <a:rPr lang="en-US" sz="2200" b="0" i="0" kern="1200" dirty="0">
              <a:solidFill>
                <a:prstClr val="black">
                  <a:hueOff val="0"/>
                  <a:satOff val="0"/>
                  <a:lumOff val="0"/>
                  <a:alphaOff val="0"/>
                </a:prstClr>
              </a:solidFill>
              <a:latin typeface="Futura PT Book" panose="020B0502020204020303"/>
              <a:ea typeface="+mn-ea"/>
              <a:cs typeface="+mn-cs"/>
            </a:rPr>
            <a:t>Access to children’s health care -  Improve the health and well-being of children in our region</a:t>
          </a:r>
        </a:p>
      </dsp:txBody>
      <dsp:txXfrm>
        <a:off x="0" y="2640615"/>
        <a:ext cx="9678256" cy="880026"/>
      </dsp:txXfrm>
    </dsp:sp>
    <dsp:sp modelId="{628D4E32-0EA5-4A91-8C38-BFA0BE19B71C}">
      <dsp:nvSpPr>
        <dsp:cNvPr id="0" name=""/>
        <dsp:cNvSpPr/>
      </dsp:nvSpPr>
      <dsp:spPr>
        <a:xfrm>
          <a:off x="0" y="3520641"/>
          <a:ext cx="9678256" cy="0"/>
        </a:xfrm>
        <a:prstGeom prst="line">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2D0D4AC1-D37E-49A3-8155-8D9F210CEDE1}">
      <dsp:nvSpPr>
        <dsp:cNvPr id="0" name=""/>
        <dsp:cNvSpPr/>
      </dsp:nvSpPr>
      <dsp:spPr>
        <a:xfrm>
          <a:off x="0" y="3520641"/>
          <a:ext cx="9678256" cy="88002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3820" tIns="83820" rIns="83820" bIns="83820" numCol="1" spcCol="1270" anchor="t" anchorCtr="0">
          <a:noAutofit/>
        </a:bodyPr>
        <a:lstStyle/>
        <a:p>
          <a:pPr marL="0" lvl="0" indent="0" algn="l" defTabSz="977900">
            <a:lnSpc>
              <a:spcPct val="90000"/>
            </a:lnSpc>
            <a:spcBef>
              <a:spcPct val="0"/>
            </a:spcBef>
            <a:spcAft>
              <a:spcPct val="35000"/>
            </a:spcAft>
            <a:buNone/>
          </a:pPr>
          <a:r>
            <a:rPr lang="en-US" sz="2200" b="0" i="0" kern="1200" dirty="0">
              <a:solidFill>
                <a:prstClr val="black">
                  <a:hueOff val="0"/>
                  <a:satOff val="0"/>
                  <a:lumOff val="0"/>
                  <a:alphaOff val="0"/>
                </a:prstClr>
              </a:solidFill>
              <a:latin typeface="Futura PT Book" panose="020B0502020204020303"/>
              <a:ea typeface="+mn-ea"/>
              <a:cs typeface="+mn-cs"/>
            </a:rPr>
            <a:t>Food and diet -  Improve health by promoting healthy eating and making nutritious foods available</a:t>
          </a:r>
        </a:p>
      </dsp:txBody>
      <dsp:txXfrm>
        <a:off x="0" y="3520641"/>
        <a:ext cx="9678256" cy="880026"/>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58013D0-EA2E-43C1-9A94-13DB52B36F89}">
      <dsp:nvSpPr>
        <dsp:cNvPr id="0" name=""/>
        <dsp:cNvSpPr/>
      </dsp:nvSpPr>
      <dsp:spPr>
        <a:xfrm>
          <a:off x="0" y="0"/>
          <a:ext cx="7884560" cy="878377"/>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D8F4FE70-5160-41EC-9B8F-A6FF7F305DB1}">
      <dsp:nvSpPr>
        <dsp:cNvPr id="0" name=""/>
        <dsp:cNvSpPr/>
      </dsp:nvSpPr>
      <dsp:spPr>
        <a:xfrm>
          <a:off x="265709" y="199368"/>
          <a:ext cx="483107" cy="483107"/>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B80672A2-CF93-4485-A365-51F8BE52837D}">
      <dsp:nvSpPr>
        <dsp:cNvPr id="0" name=""/>
        <dsp:cNvSpPr/>
      </dsp:nvSpPr>
      <dsp:spPr>
        <a:xfrm>
          <a:off x="1014525" y="1733"/>
          <a:ext cx="6870034" cy="878377"/>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2962" tIns="92962" rIns="92962" bIns="92962" numCol="1" spcCol="1270" anchor="ctr" anchorCtr="0">
          <a:noAutofit/>
        </a:bodyPr>
        <a:lstStyle/>
        <a:p>
          <a:pPr marL="0" lvl="0" indent="0" algn="l" defTabSz="977900">
            <a:lnSpc>
              <a:spcPct val="100000"/>
            </a:lnSpc>
            <a:spcBef>
              <a:spcPct val="0"/>
            </a:spcBef>
            <a:spcAft>
              <a:spcPct val="35000"/>
            </a:spcAft>
            <a:buNone/>
          </a:pPr>
          <a:r>
            <a:rPr lang="en-US" sz="2200" kern="1200"/>
            <a:t>Woodbury Redevelopment</a:t>
          </a:r>
        </a:p>
      </dsp:txBody>
      <dsp:txXfrm>
        <a:off x="1014525" y="1733"/>
        <a:ext cx="6870034" cy="878377"/>
      </dsp:txXfrm>
    </dsp:sp>
    <dsp:sp modelId="{6904D5AE-DEC9-42D4-AC57-BA53F4E3F0AE}">
      <dsp:nvSpPr>
        <dsp:cNvPr id="0" name=""/>
        <dsp:cNvSpPr/>
      </dsp:nvSpPr>
      <dsp:spPr>
        <a:xfrm>
          <a:off x="0" y="1093248"/>
          <a:ext cx="7884560" cy="878377"/>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39AEA937-FF4A-4F88-929A-408EE1BF2D05}">
      <dsp:nvSpPr>
        <dsp:cNvPr id="0" name=""/>
        <dsp:cNvSpPr/>
      </dsp:nvSpPr>
      <dsp:spPr>
        <a:xfrm>
          <a:off x="265709" y="1297339"/>
          <a:ext cx="483107" cy="483107"/>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93814697-081F-49AC-A817-0972F2A582A6}">
      <dsp:nvSpPr>
        <dsp:cNvPr id="0" name=""/>
        <dsp:cNvSpPr/>
      </dsp:nvSpPr>
      <dsp:spPr>
        <a:xfrm>
          <a:off x="1014525" y="1099704"/>
          <a:ext cx="6870034" cy="878377"/>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2962" tIns="92962" rIns="92962" bIns="92962" numCol="1" spcCol="1270" anchor="ctr" anchorCtr="0">
          <a:noAutofit/>
        </a:bodyPr>
        <a:lstStyle/>
        <a:p>
          <a:pPr marL="0" lvl="0" indent="0" algn="l" defTabSz="977900">
            <a:lnSpc>
              <a:spcPct val="100000"/>
            </a:lnSpc>
            <a:spcBef>
              <a:spcPct val="0"/>
            </a:spcBef>
            <a:spcAft>
              <a:spcPct val="35000"/>
            </a:spcAft>
            <a:buNone/>
          </a:pPr>
          <a:r>
            <a:rPr lang="en-US" sz="2200" kern="1200"/>
            <a:t>Vineland Outpatient Endoscopy Center</a:t>
          </a:r>
        </a:p>
      </dsp:txBody>
      <dsp:txXfrm>
        <a:off x="1014525" y="1099704"/>
        <a:ext cx="6870034" cy="878377"/>
      </dsp:txXfrm>
    </dsp:sp>
    <dsp:sp modelId="{4BC5E2B6-8A1B-4987-8135-B19C47CBE50A}">
      <dsp:nvSpPr>
        <dsp:cNvPr id="0" name=""/>
        <dsp:cNvSpPr/>
      </dsp:nvSpPr>
      <dsp:spPr>
        <a:xfrm>
          <a:off x="0" y="2197676"/>
          <a:ext cx="7884560" cy="878377"/>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4E9F9E00-C670-4DDA-9757-D745B5E231C3}">
      <dsp:nvSpPr>
        <dsp:cNvPr id="0" name=""/>
        <dsp:cNvSpPr/>
      </dsp:nvSpPr>
      <dsp:spPr>
        <a:xfrm>
          <a:off x="265709" y="2395311"/>
          <a:ext cx="483107" cy="483107"/>
        </a:xfrm>
        <a:prstGeom prst="rect">
          <a:avLst/>
        </a:prstGeom>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C75CC20B-D90A-4FDC-B976-DE9FB78A28FF}">
      <dsp:nvSpPr>
        <dsp:cNvPr id="0" name=""/>
        <dsp:cNvSpPr/>
      </dsp:nvSpPr>
      <dsp:spPr>
        <a:xfrm>
          <a:off x="1014525" y="2197676"/>
          <a:ext cx="6870034" cy="878377"/>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2962" tIns="92962" rIns="92962" bIns="92962" numCol="1" spcCol="1270" anchor="ctr" anchorCtr="0">
          <a:noAutofit/>
        </a:bodyPr>
        <a:lstStyle/>
        <a:p>
          <a:pPr marL="0" lvl="0" indent="0" algn="l" defTabSz="977900">
            <a:lnSpc>
              <a:spcPct val="100000"/>
            </a:lnSpc>
            <a:spcBef>
              <a:spcPct val="0"/>
            </a:spcBef>
            <a:spcAft>
              <a:spcPct val="35000"/>
            </a:spcAft>
            <a:buNone/>
          </a:pPr>
          <a:r>
            <a:rPr lang="en-US" sz="2200" kern="1200"/>
            <a:t>New Inspira LIFE Center in Williamstown</a:t>
          </a:r>
        </a:p>
      </dsp:txBody>
      <dsp:txXfrm>
        <a:off x="1014525" y="2197676"/>
        <a:ext cx="6870034" cy="878377"/>
      </dsp:txXfrm>
    </dsp:sp>
    <dsp:sp modelId="{D369CDA0-F6AD-4895-8E05-4DC2EB7D545D}">
      <dsp:nvSpPr>
        <dsp:cNvPr id="0" name=""/>
        <dsp:cNvSpPr/>
      </dsp:nvSpPr>
      <dsp:spPr>
        <a:xfrm>
          <a:off x="0" y="3295648"/>
          <a:ext cx="7884560" cy="878377"/>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ADD25929-9B0E-4E42-98E0-22F4E777955C}">
      <dsp:nvSpPr>
        <dsp:cNvPr id="0" name=""/>
        <dsp:cNvSpPr/>
      </dsp:nvSpPr>
      <dsp:spPr>
        <a:xfrm>
          <a:off x="265709" y="3493283"/>
          <a:ext cx="483107" cy="483107"/>
        </a:xfrm>
        <a:prstGeom prst="rect">
          <a:avLst/>
        </a:prstGeom>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32362744-416C-4621-AAEA-EA6273DCF53E}">
      <dsp:nvSpPr>
        <dsp:cNvPr id="0" name=""/>
        <dsp:cNvSpPr/>
      </dsp:nvSpPr>
      <dsp:spPr>
        <a:xfrm>
          <a:off x="1014525" y="3295648"/>
          <a:ext cx="6870034" cy="878377"/>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2962" tIns="92962" rIns="92962" bIns="92962" numCol="1" spcCol="1270" anchor="ctr" anchorCtr="0">
          <a:noAutofit/>
        </a:bodyPr>
        <a:lstStyle/>
        <a:p>
          <a:pPr marL="0" lvl="0" indent="0" algn="l" defTabSz="977900">
            <a:lnSpc>
              <a:spcPct val="100000"/>
            </a:lnSpc>
            <a:spcBef>
              <a:spcPct val="0"/>
            </a:spcBef>
            <a:spcAft>
              <a:spcPct val="35000"/>
            </a:spcAft>
            <a:buNone/>
          </a:pPr>
          <a:r>
            <a:rPr lang="en-US" sz="2200" kern="1200"/>
            <a:t>Deptford Health Center</a:t>
          </a:r>
        </a:p>
      </dsp:txBody>
      <dsp:txXfrm>
        <a:off x="1014525" y="3295648"/>
        <a:ext cx="6870034" cy="878377"/>
      </dsp:txXfrm>
    </dsp:sp>
  </dsp:spTree>
</dsp:drawing>
</file>

<file path=ppt/diagrams/layout1.xml><?xml version="1.0" encoding="utf-8"?>
<dgm:layoutDef xmlns:dgm="http://schemas.openxmlformats.org/drawingml/2006/diagram" xmlns:a="http://schemas.openxmlformats.org/drawingml/2006/main" uniqueId="urn:microsoft.com/office/officeart/2008/layout/LinedList">
  <dgm:title val=""/>
  <dgm:desc val=""/>
  <dgm:catLst>
    <dgm:cat type="hierarchy" pri="8000"/>
    <dgm:cat type="list" pri="2500"/>
  </dgm:catLst>
  <dgm:sampData>
    <dgm:dataModel>
      <dgm:ptLst>
        <dgm:pt modelId="0" type="doc"/>
        <dgm:pt modelId="1">
          <dgm:prSet phldr="1"/>
        </dgm:pt>
        <dgm:pt modelId="11">
          <dgm:prSet phldr="1"/>
        </dgm:pt>
        <dgm:pt modelId="12">
          <dgm:prSet phldr="1"/>
        </dgm:pt>
        <dgm:pt modelId="13">
          <dgm:prSet phldr="1"/>
        </dgm:pt>
      </dgm:ptLst>
      <dgm:cxnLst>
        <dgm:cxn modelId="2" srcId="0" destId="1" srcOrd="0" destOrd="0"/>
        <dgm:cxn modelId="3" srcId="1" destId="11" srcOrd="0" destOrd="0"/>
        <dgm:cxn modelId="4" srcId="1" destId="12" srcOrd="1" destOrd="0"/>
        <dgm:cxn modelId="5" srcId="1" destId="13" srcOrd="2" destOrd="0"/>
      </dgm:cxnLst>
      <dgm:bg/>
      <dgm:whole/>
    </dgm:dataModel>
  </dgm:sampData>
  <dgm:style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styleData>
  <dgm:clr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clrData>
  <dgm:layoutNode name="vert0">
    <dgm:varLst>
      <dgm:dir/>
      <dgm:animOne val="branch"/>
      <dgm:animLvl val="lvl"/>
    </dgm:varLst>
    <dgm:choose name="Name0">
      <dgm:if name="Name1"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onstrLst>
      <dgm:constr type="w" for="ch" forName="horz1" refType="w"/>
      <dgm:constr type="h" for="ch" forName="horz1" refType="h"/>
      <dgm:constr type="h" for="des" forName="vert1" refType="h"/>
      <dgm:constr type="h" for="des" forName="tx1" refType="h"/>
      <dgm:constr type="h" for="des" forName="horz2" refType="h"/>
      <dgm:constr type="h" for="des" forName="vert2" refType="h"/>
      <dgm:constr type="h" for="des" forName="horz3" refType="h"/>
      <dgm:constr type="h" for="des" forName="vert3" refType="h"/>
      <dgm:constr type="h" for="des" forName="horz4" refType="h"/>
      <dgm:constr type="h" for="des" ptType="node" refType="h"/>
      <dgm:constr type="primFontSz" for="des" forName="tx1" op="equ" val="65"/>
      <dgm:constr type="primFontSz" for="des" forName="tx2" op="equ" val="65"/>
      <dgm:constr type="primFontSz" for="des" forName="tx3" op="equ" val="65"/>
      <dgm:constr type="primFontSz" for="des" forName="tx4" op="equ" val="65"/>
      <dgm:constr type="w" for="des" forName="thickLine" refType="w"/>
      <dgm:constr type="h" for="des" forName="thickLine"/>
      <dgm:constr type="h" for="des" forName="thinLine1"/>
      <dgm:constr type="h" for="des" forName="thinLine2b"/>
      <dgm:constr type="h" for="des" forName="thinLine3"/>
      <dgm:constr type="h" for="des" forName="vertSpace2a" refType="h" fact="0.05"/>
      <dgm:constr type="h" for="des" forName="vertSpace2b" refType="h" refFor="des" refForName="vertSpace2a"/>
    </dgm:constrLst>
    <dgm:forEach name="Name3" axis="ch" ptType="node">
      <dgm:layoutNode name="thickLine" styleLbl="alignNode1">
        <dgm:alg type="sp"/>
        <dgm:shape xmlns:r="http://schemas.openxmlformats.org/officeDocument/2006/relationships" type="line" r:blip="">
          <dgm:adjLst/>
        </dgm:shape>
        <dgm:presOf/>
      </dgm:layoutNode>
      <dgm:layoutNode name="horz1">
        <dgm:choose name="Name4">
          <dgm:if name="Name5" func="var" arg="dir" op="equ" val="norm">
            <dgm:alg type="lin">
              <dgm:param type="linDir" val="fromL"/>
              <dgm:param type="nodeVertAlign" val="t"/>
            </dgm:alg>
          </dgm:if>
          <dgm:else name="Name6">
            <dgm:alg type="lin">
              <dgm:param type="linDir" val="fromR"/>
              <dgm:param type="nodeVertAlign" val="t"/>
            </dgm:alg>
          </dgm:else>
        </dgm:choose>
        <dgm:shape xmlns:r="http://schemas.openxmlformats.org/officeDocument/2006/relationships" r:blip="">
          <dgm:adjLst/>
        </dgm:shape>
        <dgm:presOf/>
        <dgm:choose name="Name7">
          <dgm:if name="Name8" axis="root des" func="maxDepth" op="equ" val="1">
            <dgm:constrLst>
              <dgm:constr type="w" for="ch" forName="tx1" refType="w"/>
            </dgm:constrLst>
          </dgm:if>
          <dgm:if name="Name9" axis="root des" func="maxDepth" op="equ" val="2">
            <dgm:constrLst>
              <dgm:constr type="w" for="ch" forName="tx1" refType="w" fact="0.2"/>
              <dgm:constr type="w" for="des" forName="tx2" refType="w" fact="0.785"/>
              <dgm:constr type="w" for="des" forName="horzSpace2" refType="w" fact="0.015"/>
              <dgm:constr type="w" for="des" forName="thinLine2b" refType="w" fact="0.8"/>
            </dgm:constrLst>
          </dgm:if>
          <dgm:if name="Name10" axis="root des" func="maxDepth" op="equ" val="3">
            <dgm:constrLst>
              <dgm:constr type="w" for="ch" forName="tx1" refType="w" fact="0.2"/>
              <dgm:constr type="w" for="des" forName="tx2" refType="w" fact="0.385"/>
              <dgm:constr type="w" for="des" forName="tx3" refType="w" fact="0.385"/>
              <dgm:constr type="w" for="des" forName="horzSpace2" refType="w" fact="0.015"/>
              <dgm:constr type="w" for="des" forName="horzSpace3" refType="w" fact="0.015"/>
              <dgm:constr type="w" for="des" forName="thinLine2b" refType="w" fact="0.8"/>
              <dgm:constr type="w" for="des" forName="thinLine3" refType="w" fact="0.385"/>
            </dgm:constrLst>
          </dgm:if>
          <dgm:if name="Name11" axis="root des" func="maxDepth" op="gte" val="4">
            <dgm:constrLst>
              <dgm:constr type="w" for="ch" forName="tx1" refType="w" fact="0.2"/>
              <dgm:constr type="w" for="des" forName="tx2" refType="w" fact="0.2516"/>
              <dgm:constr type="w" for="des" forName="tx3" refType="w" fact="0.2516"/>
              <dgm:constr type="w" for="des" forName="tx4" refType="w" fact="0.2516"/>
              <dgm:constr type="w" for="des" forName="horzSpace2" refType="w" fact="0.015"/>
              <dgm:constr type="w" for="des" forName="horzSpace3" refType="w" fact="0.015"/>
              <dgm:constr type="w" for="des" forName="horzSpace4" refType="w" fact="0.015"/>
              <dgm:constr type="w" for="des" forName="thinLine2b" refType="w" fact="0.8"/>
              <dgm:constr type="w" for="des" forName="thinLine3" refType="w" fact="0.5332"/>
            </dgm:constrLst>
          </dgm:if>
          <dgm:else name="Name12"/>
        </dgm:choose>
        <dgm:layoutNode name="tx1"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1">
          <dgm:choose name="Name13">
            <dgm:if name="Name14" func="var" arg="dir" op="equ" val="norm">
              <dgm:alg type="lin">
                <dgm:param type="linDir" val="fromT"/>
                <dgm:param type="nodeHorzAlign" val="l"/>
              </dgm:alg>
            </dgm:if>
            <dgm:else name="Name15">
              <dgm:alg type="lin">
                <dgm:param type="linDir" val="fromT"/>
                <dgm:param type="nodeHorzAlign" val="r"/>
              </dgm:alg>
            </dgm:else>
          </dgm:choose>
          <dgm:shape xmlns:r="http://schemas.openxmlformats.org/officeDocument/2006/relationships" r:blip="">
            <dgm:adjLst/>
          </dgm:shape>
          <dgm:presOf/>
          <dgm:forEach name="Name16" axis="ch" ptType="node">
            <dgm:choose name="Name17">
              <dgm:if name="Name18" axis="self" ptType="node" func="pos" op="equ" val="1">
                <dgm:layoutNode name="vertSpace2a">
                  <dgm:alg type="sp"/>
                  <dgm:shape xmlns:r="http://schemas.openxmlformats.org/officeDocument/2006/relationships" r:blip="">
                    <dgm:adjLst/>
                  </dgm:shape>
                  <dgm:presOf/>
                </dgm:layoutNode>
              </dgm:if>
              <dgm:else name="Name19"/>
            </dgm:choose>
            <dgm:layoutNode name="horz2">
              <dgm:choose name="Name20">
                <dgm:if name="Name21" func="var" arg="dir" op="equ" val="norm">
                  <dgm:alg type="lin">
                    <dgm:param type="linDir" val="fromL"/>
                    <dgm:param type="nodeVertAlign" val="t"/>
                  </dgm:alg>
                </dgm:if>
                <dgm:else name="Name22">
                  <dgm:alg type="lin">
                    <dgm:param type="linDir" val="fromR"/>
                    <dgm:param type="nodeVertAlign" val="t"/>
                  </dgm:alg>
                </dgm:else>
              </dgm:choose>
              <dgm:shape xmlns:r="http://schemas.openxmlformats.org/officeDocument/2006/relationships" r:blip="">
                <dgm:adjLst/>
              </dgm:shape>
              <dgm:presOf/>
              <dgm:layoutNode name="horzSpace2">
                <dgm:alg type="sp"/>
                <dgm:shape xmlns:r="http://schemas.openxmlformats.org/officeDocument/2006/relationships" r:blip="">
                  <dgm:adjLst/>
                </dgm:shape>
                <dgm:presOf/>
              </dgm:layoutNode>
              <dgm:layoutNode name="tx2"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2">
                <dgm:choose name="Name23">
                  <dgm:if name="Name24" func="var" arg="dir" op="equ" val="norm">
                    <dgm:alg type="lin">
                      <dgm:param type="linDir" val="fromT"/>
                      <dgm:param type="nodeHorzAlign" val="l"/>
                    </dgm:alg>
                  </dgm:if>
                  <dgm:else name="Name25">
                    <dgm:alg type="lin">
                      <dgm:param type="linDir" val="fromT"/>
                      <dgm:param type="nodeHorzAlign" val="r"/>
                    </dgm:alg>
                  </dgm:else>
                </dgm:choose>
                <dgm:shape xmlns:r="http://schemas.openxmlformats.org/officeDocument/2006/relationships" r:blip="">
                  <dgm:adjLst/>
                </dgm:shape>
                <dgm:presOf/>
                <dgm:forEach name="Name26" axis="ch" ptType="node">
                  <dgm:layoutNode name="horz3">
                    <dgm:choose name="Name27">
                      <dgm:if name="Name28" func="var" arg="dir" op="equ" val="norm">
                        <dgm:alg type="lin">
                          <dgm:param type="linDir" val="fromL"/>
                          <dgm:param type="nodeVertAlign" val="t"/>
                        </dgm:alg>
                      </dgm:if>
                      <dgm:else name="Name29">
                        <dgm:alg type="lin">
                          <dgm:param type="linDir" val="fromR"/>
                          <dgm:param type="nodeVertAlign" val="t"/>
                        </dgm:alg>
                      </dgm:else>
                    </dgm:choose>
                    <dgm:shape xmlns:r="http://schemas.openxmlformats.org/officeDocument/2006/relationships" r:blip="">
                      <dgm:adjLst/>
                    </dgm:shape>
                    <dgm:presOf/>
                    <dgm:layoutNode name="horzSpace3">
                      <dgm:alg type="sp"/>
                      <dgm:shape xmlns:r="http://schemas.openxmlformats.org/officeDocument/2006/relationships" r:blip="">
                        <dgm:adjLst/>
                      </dgm:shape>
                      <dgm:presOf/>
                    </dgm:layoutNode>
                    <dgm:layoutNode name="tx3"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3">
                      <dgm:choose name="Name30">
                        <dgm:if name="Name31" func="var" arg="dir" op="equ" val="norm">
                          <dgm:alg type="lin">
                            <dgm:param type="linDir" val="fromT"/>
                            <dgm:param type="nodeHorzAlign" val="l"/>
                          </dgm:alg>
                        </dgm:if>
                        <dgm:else name="Name32">
                          <dgm:alg type="lin">
                            <dgm:param type="linDir" val="fromT"/>
                            <dgm:param type="nodeHorzAlign" val="r"/>
                          </dgm:alg>
                        </dgm:else>
                      </dgm:choose>
                      <dgm:shape xmlns:r="http://schemas.openxmlformats.org/officeDocument/2006/relationships" r:blip="">
                        <dgm:adjLst/>
                      </dgm:shape>
                      <dgm:presOf/>
                      <dgm:forEach name="Name33" axis="ch" ptType="node">
                        <dgm:layoutNode name="horz4">
                          <dgm:choose name="Name34">
                            <dgm:if name="Name35" func="var" arg="dir" op="equ" val="norm">
                              <dgm:alg type="lin">
                                <dgm:param type="linDir" val="fromL"/>
                                <dgm:param type="nodeVertAlign" val="t"/>
                              </dgm:alg>
                            </dgm:if>
                            <dgm:else name="Name36">
                              <dgm:alg type="lin">
                                <dgm:param type="linDir" val="fromR"/>
                                <dgm:param type="nodeVertAlign" val="t"/>
                              </dgm:alg>
                            </dgm:else>
                          </dgm:choose>
                          <dgm:shape xmlns:r="http://schemas.openxmlformats.org/officeDocument/2006/relationships" r:blip="">
                            <dgm:adjLst/>
                          </dgm:shape>
                          <dgm:presOf/>
                          <dgm:layoutNode name="horzSpace4">
                            <dgm:alg type="sp"/>
                            <dgm:shape xmlns:r="http://schemas.openxmlformats.org/officeDocument/2006/relationships" r:blip="">
                              <dgm:adjLst/>
                            </dgm:shape>
                            <dgm:presOf/>
                          </dgm:layoutNode>
                          <dgm:layoutNode name="tx4" styleLbl="revTx">
                            <dgm:varLst>
                              <dgm:bulletEnabled val="1"/>
                            </dgm:varLst>
                            <dgm:alg type="tx">
                              <dgm:param type="parTxLTRAlign" val="l"/>
                              <dgm:param type="parTxRTLAlign" val="r"/>
                              <dgm:param type="txAnchorVert" val="t"/>
                            </dgm:alg>
                            <dgm:shape xmlns:r="http://schemas.openxmlformats.org/officeDocument/2006/relationships" type="rect" r:blip="">
                              <dgm:adjLst/>
                            </dgm:shape>
                            <dgm:presOf axis="desOrSelf"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forEach>
                    </dgm:layoutNode>
                  </dgm:layoutNode>
                  <dgm:forEach name="Name37" axis="followSib" ptType="sibTrans" cnt="1">
                    <dgm:layoutNode name="thinLine3" styleLbl="callout">
                      <dgm:alg type="sp"/>
                      <dgm:shape xmlns:r="http://schemas.openxmlformats.org/officeDocument/2006/relationships" type="line" r:blip="">
                        <dgm:adjLst/>
                      </dgm:shape>
                      <dgm:presOf/>
                    </dgm:layoutNode>
                  </dgm:forEach>
                </dgm:forEach>
              </dgm:layoutNode>
            </dgm:layoutNode>
            <dgm:layoutNode name="thinLine2b" styleLbl="callout">
              <dgm:alg type="sp"/>
              <dgm:shape xmlns:r="http://schemas.openxmlformats.org/officeDocument/2006/relationships" type="line" r:blip="">
                <dgm:adjLst/>
              </dgm:shape>
              <dgm:presOf/>
            </dgm:layoutNode>
            <dgm:layoutNode name="vertSpace2b">
              <dgm:alg type="sp"/>
              <dgm:shape xmlns:r="http://schemas.openxmlformats.org/officeDocument/2006/relationships" r:blip="">
                <dgm:adjLst/>
              </dgm:shape>
              <dgm:presOf/>
            </dgm:layoutNode>
          </dgm:forEach>
        </dgm:layoutNode>
      </dgm:layoutNode>
    </dgm:forEach>
  </dgm:layoutNode>
</dgm:layoutDef>
</file>

<file path=ppt/diagrams/layout2.xml><?xml version="1.0" encoding="utf-8"?>
<dgm:layoutDef xmlns:dgm="http://schemas.openxmlformats.org/drawingml/2006/diagram" xmlns:a="http://schemas.openxmlformats.org/drawingml/2006/main" uniqueId="urn:microsoft.com/office/officeart/2018/2/layout/IconVerticalSolidList">
  <dgm:title val="Icon Vertical Solid List"/>
  <dgm:desc val="Use to show a series of visuals from top to bottom with Level 1 or Level 1 and Level 2 text grouped in a shape. Works best with icons or small pictures with lengthier descri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hoose name="Name3">
      <dgm:if name="Name4" axis="ch" ptType="node" func="cnt" op="lte" val="3">
        <dgm:constrLst>
          <dgm:constr type="h" for="ch" forName="compNode" refType="h" fact="0.3"/>
          <dgm:constr type="w" for="ch" forName="compNode" refType="w"/>
          <dgm:constr type="h" for="ch" forName="sibTrans" refType="h" refFor="ch" refForName="compNode" fact="0.25"/>
          <dgm:constr type="primFontSz" for="des" forName="parTx" val="25"/>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5" axis="ch" ptType="node" func="cnt" op="lte" val="4">
        <dgm:constrLst>
          <dgm:constr type="h" for="ch" forName="compNode" refType="h" fact="0.3"/>
          <dgm:constr type="w" for="ch" forName="compNode" refType="w"/>
          <dgm:constr type="h" for="ch" forName="sibTrans" refType="h" refFor="ch" refForName="compNode" fact="0.25"/>
          <dgm:constr type="primFontSz" for="des" forName="parTx" val="22"/>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6" axis="ch" ptType="node" func="cnt" op="lte" val="6">
        <dgm:constrLst>
          <dgm:constr type="h" for="ch" forName="compNode" refType="h" fact="0.3"/>
          <dgm:constr type="w" for="ch" forName="compNode" refType="w"/>
          <dgm:constr type="h" for="ch" forName="sibTrans" refType="h" refFor="ch" refForName="compNode" fact="0.25"/>
          <dgm:constr type="primFontSz" for="des" forName="parTx" val="19"/>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else name="Name7">
        <dgm:constrLst>
          <dgm:constr type="h" for="ch" forName="compNode" refType="h" fact="0.3"/>
          <dgm:constr type="w" for="ch" forName="compNode" refType="w"/>
          <dgm:constr type="h" for="ch" forName="sibTrans" refType="h" refFor="ch" refForName="compNode" fact="0.25"/>
          <dgm:constr type="primFontSz" for="des" forName="parTx" val="16"/>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else>
    </dgm:choose>
    <dgm:ruleLst>
      <dgm:rule type="h" for="ch" forName="compNode" val="0" fact="NaN" max="NaN"/>
    </dgm:ruleLst>
    <dgm:forEach name="Name8" axis="ch" ptType="node">
      <dgm:layoutNode name="compNode">
        <dgm:alg type="composite"/>
        <dgm:shape xmlns:r="http://schemas.openxmlformats.org/officeDocument/2006/relationships" r:blip="">
          <dgm:adjLst/>
        </dgm:shape>
        <dgm:presOf axis="self"/>
        <dgm:choose name="Name9">
          <dgm:if name="Name10" axis="ch" ptType="node" func="cnt" op="gte" val="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w" for="ch" forName="parTx" refType="w" fact="0.45"/>
              <dgm:constr type="h" for="ch" forName="parTx" refType="h"/>
              <dgm:constr type="l" for="ch" forName="parTx" refType="r" refFor="ch" refForName="spaceRect"/>
              <dgm:constr type="t" for="ch" forName="parTx"/>
              <dgm:constr type="h" for="ch" forName="desTx" refType="h"/>
              <dgm:constr type="l" for="ch" forName="desTx" refType="r" refFor="ch" refForName="parTx"/>
              <dgm:constr type="t" for="ch" forName="desTx"/>
            </dgm:constrLst>
          </dgm:if>
          <dgm:else name="Name1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h" for="ch" forName="parTx" refType="h"/>
              <dgm:constr type="l" for="ch" forName="parTx" refType="r" refFor="ch" refForName="spaceRect"/>
              <dgm:constr type="t" for="ch" forName="parTx"/>
            </dgm:constrLst>
          </dgm:else>
        </dgm:choose>
        <dgm:ruleLst>
          <dgm:rule type="h" val="INF" fact="NaN" max="NaN"/>
        </dgm:ruleLst>
        <dgm:layoutNode name="bgRect" styleLbl="bgShp">
          <dgm:alg type="sp"/>
          <dgm:shape xmlns:r="http://schemas.openxmlformats.org/officeDocument/2006/relationships" type="roundRect" r:blip="">
            <dgm:adjLst>
              <dgm:adj idx="1" val="0.1"/>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parTx" styleLbl="revTx">
          <dgm:varLst>
            <dgm:chMax val="0"/>
            <dgm:chPref val="0"/>
          </dgm:varLst>
          <dgm:alg type="tx">
            <dgm:param type="txAnchorVert" val="mid"/>
            <dgm:param type="parTxLTRAlign" val="l"/>
            <dgm:param type="shpTxLTRAlignCh" val="l"/>
            <dgm:param type="parTxRTLAlign" val="r"/>
            <dgm:param type="shpTxRTLAlignCh" val="r"/>
          </dgm:alg>
          <dgm:shape xmlns:r="http://schemas.openxmlformats.org/officeDocument/2006/relationships" type="rect" r:blip="">
            <dgm:adjLst/>
          </dgm:shape>
          <dgm:presOf axis="self" ptType="node"/>
          <dgm:constrLst>
            <dgm:constr type="lMarg" refType="h" fact="0.3"/>
            <dgm:constr type="rMarg" refType="h" fact="0.3"/>
            <dgm:constr type="tMarg" refType="h" fact="0.3"/>
            <dgm:constr type="bMarg" refType="h" fact="0.3"/>
          </dgm:constrLst>
          <dgm:ruleLst>
            <dgm:rule type="primFontSz" val="14" fact="NaN" max="NaN"/>
            <dgm:rule type="h" val="INF" fact="NaN" max="NaN"/>
          </dgm:ruleLst>
        </dgm:layoutNode>
        <dgm:choose name="Name12">
          <dgm:if name="Name13" axis="ch" ptType="node" func="cnt" op="gte" val="1">
            <dgm:layoutNode name="desTx" styleLbl="revTx">
              <dgm:varLst/>
              <dgm:alg type="tx">
                <dgm:param type="txAnchorVertCh" val="mid"/>
                <dgm:param type="parTxLTRAlign" val="l"/>
                <dgm:param type="shpTxLTRAlignCh" val="l"/>
                <dgm:param type="parTxRTLAlign" val="r"/>
                <dgm:param type="shpTxRTLAlignCh" val="r"/>
                <dgm:param type="stBulletLvl" val="0"/>
              </dgm:alg>
              <dgm:shape xmlns:r="http://schemas.openxmlformats.org/officeDocument/2006/relationships" type="rect" r:blip="">
                <dgm:adjLst/>
              </dgm:shape>
              <dgm:presOf axis="des" ptType="node"/>
              <dgm:constrLst>
                <dgm:constr type="primFontSz" val="18"/>
                <dgm:constr type="secFontSz" refType="primFontSz"/>
                <dgm:constr type="lMarg" refType="h" fact="0.3"/>
                <dgm:constr type="rMarg" refType="h" fact="0.3"/>
                <dgm:constr type="tMarg" refType="h" fact="0.3"/>
                <dgm:constr type="bMarg" refType="h" fact="0.3"/>
              </dgm:constrLst>
              <dgm:ruleLst>
                <dgm:rule type="primFontSz" val="11" fact="NaN" max="NaN"/>
              </dgm:ruleLst>
            </dgm:layoutNode>
          </dgm:if>
          <dgm:else name="Name14"/>
        </dgm:choose>
      </dgm:layoutNode>
      <dgm:forEach name="Name15"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a:lvl2pPr>
          <a:lnSpc>
            <a:spcPct val="100000"/>
          </a:lnSpc>
        </a:lvl2pPr>
      </dgm1612:lstStyle>
    </a:ext>
  </dgm:extLst>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A68A327-E4D3-4F40-B685-A5730952B474}" type="datetimeFigureOut">
              <a:rPr lang="en-US" smtClean="0"/>
              <a:t>8/3/2022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1F3D6009-0A1C-4E5E-8174-E3171C1B495B}" type="slidenum">
              <a:rPr lang="en-US" smtClean="0"/>
              <a:t>‹#›</a:t>
            </a:fld>
            <a:endParaRPr lang="en-US"/>
          </a:p>
        </p:txBody>
      </p:sp>
    </p:spTree>
    <p:extLst>
      <p:ext uri="{BB962C8B-B14F-4D97-AF65-F5344CB8AC3E}">
        <p14:creationId xmlns:p14="http://schemas.microsoft.com/office/powerpoint/2010/main" val="31287408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a:defRPr/>
            </a:pPr>
            <a:r>
              <a:rPr lang="en-US" sz="1800" dirty="0">
                <a:latin typeface="Times New Roman" panose="02020603050405020304" pitchFamily="18" charset="0"/>
                <a:ea typeface="Times New Roman" panose="02020603050405020304" pitchFamily="18" charset="0"/>
                <a:cs typeface="Times New Roman" panose="02020603050405020304" pitchFamily="18" charset="0"/>
              </a:rPr>
              <a:t>This shift is concerning because approximately two-thirds of a typical US hospital’s revenue and most of its profit come from procedural services.</a:t>
            </a:r>
            <a:endParaRPr lang="en-US" sz="1800" dirty="0">
              <a:latin typeface="Calibri" panose="020F0502020204030204" pitchFamily="34" charset="0"/>
              <a:ea typeface="Calibri" panose="020F0502020204030204" pitchFamily="34" charset="0"/>
              <a:cs typeface="Times New Roman" panose="02020603050405020304" pitchFamily="18" charset="0"/>
            </a:endParaRPr>
          </a:p>
          <a:p>
            <a:endParaRPr lang="en-US" dirty="0"/>
          </a:p>
        </p:txBody>
      </p:sp>
      <p:sp>
        <p:nvSpPr>
          <p:cNvPr id="4" name="Slide Number Placeholder 3"/>
          <p:cNvSpPr>
            <a:spLocks noGrp="1"/>
          </p:cNvSpPr>
          <p:nvPr>
            <p:ph type="sldNum" sz="quarter" idx="5"/>
          </p:nvPr>
        </p:nvSpPr>
        <p:spPr/>
        <p:txBody>
          <a:bodyPr/>
          <a:lstStyle/>
          <a:p>
            <a:fld id="{DEF4C8AB-BC21-432A-8390-B7ABE66BA078}" type="slidenum">
              <a:rPr lang="en-US" smtClean="0"/>
              <a:t>2</a:t>
            </a:fld>
            <a:endParaRPr lang="en-US"/>
          </a:p>
        </p:txBody>
      </p:sp>
    </p:spTree>
    <p:extLst>
      <p:ext uri="{BB962C8B-B14F-4D97-AF65-F5344CB8AC3E}">
        <p14:creationId xmlns:p14="http://schemas.microsoft.com/office/powerpoint/2010/main" val="415330059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dirty="0">
                <a:solidFill>
                  <a:srgbClr val="000000"/>
                </a:solidFill>
                <a:effectLst/>
                <a:latin typeface="futura-pt"/>
              </a:rPr>
              <a:t>This year brought many changes to the health care landscape, our community, and our organization. In order to evolve, we took an introspective look at Inspira’s current and future state to develop a new three-year strategic plan-one rooted in the dynamic needs of our community and the growth of our organization, while remaining an independent health system. This plan is made up of five strategic domains that will help fuel Inspira’s future. </a:t>
            </a:r>
          </a:p>
          <a:p>
            <a:endParaRPr lang="en-US" dirty="0"/>
          </a:p>
          <a:p>
            <a:r>
              <a:rPr lang="en-US" sz="1400" dirty="0">
                <a:solidFill>
                  <a:srgbClr val="0000FF"/>
                </a:solidFill>
                <a:latin typeface="Futura PT Demi" panose="020B0702020204020303" pitchFamily="34" charset="0"/>
              </a:rPr>
              <a:t>Quality Clinical Excellence, Patient Safety and Experience of Care</a:t>
            </a:r>
          </a:p>
          <a:p>
            <a:endParaRPr lang="en-US" sz="1200" dirty="0">
              <a:solidFill>
                <a:srgbClr val="000000"/>
              </a:solidFill>
              <a:latin typeface="futura-pt"/>
            </a:endParaRPr>
          </a:p>
          <a:p>
            <a:r>
              <a:rPr lang="en-US" sz="1200" dirty="0">
                <a:solidFill>
                  <a:srgbClr val="000000"/>
                </a:solidFill>
                <a:latin typeface="futura-pt"/>
              </a:rPr>
              <a:t>Improving clinical performance will not only enable us to elevate the quality and safety of care, but also improve and sustain the patient experience across every department, at every moment. To achieve this, we’re using the High Reliability Organization model as a framework and a guide to elevate patient safety and quality of care across Inspira. </a:t>
            </a:r>
          </a:p>
          <a:p>
            <a:endParaRPr lang="en-US" sz="1200" dirty="0">
              <a:solidFill>
                <a:srgbClr val="000000"/>
              </a:solidFill>
              <a:latin typeface="futura-pt"/>
            </a:endParaRPr>
          </a:p>
          <a:p>
            <a:r>
              <a:rPr lang="en-US" sz="1400" dirty="0">
                <a:solidFill>
                  <a:srgbClr val="0000FF"/>
                </a:solidFill>
                <a:latin typeface="Futura PT Demi" panose="020B0702020204020303" pitchFamily="34" charset="0"/>
              </a:rPr>
              <a:t>Medical Staff and Physician Platform</a:t>
            </a:r>
          </a:p>
          <a:p>
            <a:endParaRPr lang="en-US" sz="1200" dirty="0">
              <a:solidFill>
                <a:srgbClr val="000000"/>
              </a:solidFill>
              <a:latin typeface="futura-pt"/>
            </a:endParaRPr>
          </a:p>
          <a:p>
            <a:r>
              <a:rPr lang="en-US" sz="1200" dirty="0">
                <a:solidFill>
                  <a:srgbClr val="000000"/>
                </a:solidFill>
                <a:latin typeface="futura-pt"/>
              </a:rPr>
              <a:t>To expand our network to best serve our community, we’re investing in further developing a clinically string Medical Staff and Physician Platform. Our goal is to grow and deepen Inspira’s medical Staff, specifically primary and specialty care, as well as independent and employed corps of physicians. </a:t>
            </a:r>
          </a:p>
          <a:p>
            <a:endParaRPr lang="en-US" dirty="0"/>
          </a:p>
          <a:p>
            <a:r>
              <a:rPr lang="en-US" sz="1400" b="0" i="0" dirty="0">
                <a:solidFill>
                  <a:srgbClr val="0000FF"/>
                </a:solidFill>
                <a:effectLst/>
                <a:latin typeface="Futura PT Demi" panose="020B0702020204020303" pitchFamily="34" charset="0"/>
              </a:rPr>
              <a:t>Patient and Consumer Centric Accessibility and Convenience </a:t>
            </a:r>
          </a:p>
          <a:p>
            <a:endParaRPr lang="en-US" sz="1200" b="0" i="0" dirty="0">
              <a:solidFill>
                <a:srgbClr val="000000"/>
              </a:solidFill>
              <a:effectLst/>
              <a:latin typeface="futura-pt"/>
            </a:endParaRPr>
          </a:p>
          <a:p>
            <a:r>
              <a:rPr lang="en-US" sz="1200" b="0" i="0" dirty="0">
                <a:solidFill>
                  <a:srgbClr val="000000"/>
                </a:solidFill>
                <a:effectLst/>
                <a:latin typeface="futura-pt"/>
              </a:rPr>
              <a:t>Our patients are at the center of everything we do, which is why we’re working toward refining the key foundational elements across our network. We’re designing the patient experience to be convenient, accessible and satisfying for every person. </a:t>
            </a:r>
          </a:p>
          <a:p>
            <a:endParaRPr lang="en-US" sz="1200" b="0" i="0" dirty="0">
              <a:solidFill>
                <a:srgbClr val="000000"/>
              </a:solidFill>
              <a:effectLst/>
              <a:latin typeface="futura-pt"/>
            </a:endParaRPr>
          </a:p>
          <a:p>
            <a:r>
              <a:rPr lang="en-US" sz="1400" b="0" i="0" dirty="0">
                <a:solidFill>
                  <a:srgbClr val="0000FF"/>
                </a:solidFill>
                <a:effectLst/>
                <a:latin typeface="Futura PT Demi" panose="020B0702020204020303" pitchFamily="34" charset="0"/>
              </a:rPr>
              <a:t>Talent Acquisition, Development, Retention and Cultural Engagement</a:t>
            </a:r>
          </a:p>
          <a:p>
            <a:endParaRPr lang="en-US" sz="1200" b="0" i="0" dirty="0">
              <a:solidFill>
                <a:srgbClr val="000000"/>
              </a:solidFill>
              <a:effectLst/>
              <a:latin typeface="futura-pt"/>
            </a:endParaRPr>
          </a:p>
          <a:p>
            <a:r>
              <a:rPr lang="en-US" sz="1200" b="0" i="0" dirty="0">
                <a:solidFill>
                  <a:srgbClr val="000000"/>
                </a:solidFill>
                <a:effectLst/>
                <a:latin typeface="futura-pt"/>
              </a:rPr>
              <a:t>Our greatest asset is our people, which is why we’re strengthening our employee culture by improving our approach to talent acquisition, development, retention, and engagement. We’re working to build strong, dynamic teams while helping employees reach their personal and professional goals. </a:t>
            </a:r>
          </a:p>
          <a:p>
            <a:endParaRPr lang="en-US" sz="1200" b="0" i="0" dirty="0">
              <a:solidFill>
                <a:srgbClr val="000000"/>
              </a:solidFill>
              <a:effectLst/>
              <a:latin typeface="futura-pt"/>
            </a:endParaRPr>
          </a:p>
          <a:p>
            <a:r>
              <a:rPr lang="en-US" sz="1400" b="0" i="0" dirty="0">
                <a:solidFill>
                  <a:srgbClr val="0000FF"/>
                </a:solidFill>
                <a:effectLst/>
                <a:latin typeface="Futura PT Demi" panose="020B0702020204020303" pitchFamily="34" charset="0"/>
              </a:rPr>
              <a:t>Population Health Management and Community Health</a:t>
            </a:r>
          </a:p>
          <a:p>
            <a:endParaRPr lang="en-US" sz="1200" b="0" i="0" dirty="0">
              <a:solidFill>
                <a:srgbClr val="000000"/>
              </a:solidFill>
              <a:effectLst/>
              <a:latin typeface="futura-pt"/>
            </a:endParaRPr>
          </a:p>
          <a:p>
            <a:r>
              <a:rPr lang="en-US" sz="1200" b="0" i="0" dirty="0">
                <a:solidFill>
                  <a:srgbClr val="000000"/>
                </a:solidFill>
                <a:effectLst/>
                <a:latin typeface="futura-pt"/>
              </a:rPr>
              <a:t>We’re identifying and addressing the needs of our community head-on by designing our population health management programs to meet them.</a:t>
            </a:r>
          </a:p>
          <a:p>
            <a:r>
              <a:rPr lang="en-US" sz="1200" b="0" i="0" dirty="0">
                <a:solidFill>
                  <a:srgbClr val="000000"/>
                </a:solidFill>
                <a:effectLst/>
                <a:latin typeface="futura-pt"/>
              </a:rPr>
              <a:t>Each one of these domains will help us move forward as an organization and continue to provide the best, safest and most accessible care to our patients. </a:t>
            </a:r>
          </a:p>
          <a:p>
            <a:endParaRPr lang="en-US" dirty="0"/>
          </a:p>
        </p:txBody>
      </p:sp>
      <p:sp>
        <p:nvSpPr>
          <p:cNvPr id="4" name="Slide Number Placeholder 3"/>
          <p:cNvSpPr>
            <a:spLocks noGrp="1"/>
          </p:cNvSpPr>
          <p:nvPr>
            <p:ph type="sldNum" sz="quarter" idx="5"/>
          </p:nvPr>
        </p:nvSpPr>
        <p:spPr/>
        <p:txBody>
          <a:bodyPr/>
          <a:lstStyle/>
          <a:p>
            <a:fld id="{1F3D6009-0A1C-4E5E-8174-E3171C1B495B}" type="slidenum">
              <a:rPr lang="en-US" smtClean="0"/>
              <a:t>7</a:t>
            </a:fld>
            <a:endParaRPr lang="en-US"/>
          </a:p>
        </p:txBody>
      </p:sp>
    </p:spTree>
    <p:extLst>
      <p:ext uri="{BB962C8B-B14F-4D97-AF65-F5344CB8AC3E}">
        <p14:creationId xmlns:p14="http://schemas.microsoft.com/office/powerpoint/2010/main" val="194198301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Tree>
    <p:extLst>
      <p:ext uri="{BB962C8B-B14F-4D97-AF65-F5344CB8AC3E}">
        <p14:creationId xmlns:p14="http://schemas.microsoft.com/office/powerpoint/2010/main" val="253013782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EC80A4-B3CD-2843-BFD7-1B86509C6231}"/>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B93B1F30-AB85-E64F-8395-1C9D7076DE2E}"/>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5ABD45CB-386B-2F45-AA61-70373DF78C1E}"/>
              </a:ext>
            </a:extLst>
          </p:cNvPr>
          <p:cNvSpPr>
            <a:spLocks noGrp="1"/>
          </p:cNvSpPr>
          <p:nvPr>
            <p:ph type="dt" sz="half" idx="10"/>
          </p:nvPr>
        </p:nvSpPr>
        <p:spPr/>
        <p:txBody>
          <a:bodyPr/>
          <a:lstStyle/>
          <a:p>
            <a:fld id="{DC6A3B54-49CF-7940-B204-990CB12951F4}" type="datetimeFigureOut">
              <a:rPr lang="en-US" smtClean="0"/>
              <a:t>8/3/2022</a:t>
            </a:fld>
            <a:endParaRPr lang="en-US"/>
          </a:p>
        </p:txBody>
      </p:sp>
      <p:sp>
        <p:nvSpPr>
          <p:cNvPr id="5" name="Footer Placeholder 4">
            <a:extLst>
              <a:ext uri="{FF2B5EF4-FFF2-40B4-BE49-F238E27FC236}">
                <a16:creationId xmlns:a16="http://schemas.microsoft.com/office/drawing/2014/main" id="{BA478D43-DA53-7F47-8803-52DF6D17A3D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2E88000-432D-3E49-B2B0-25A2B291BEE3}"/>
              </a:ext>
            </a:extLst>
          </p:cNvPr>
          <p:cNvSpPr>
            <a:spLocks noGrp="1"/>
          </p:cNvSpPr>
          <p:nvPr>
            <p:ph type="sldNum" sz="quarter" idx="12"/>
          </p:nvPr>
        </p:nvSpPr>
        <p:spPr/>
        <p:txBody>
          <a:bodyPr/>
          <a:lstStyle/>
          <a:p>
            <a:fld id="{604F0F6D-BAA6-9A40-82BA-C86F30A02670}" type="slidenum">
              <a:rPr lang="en-US" smtClean="0"/>
              <a:t>‹#›</a:t>
            </a:fld>
            <a:endParaRPr lang="en-US"/>
          </a:p>
        </p:txBody>
      </p:sp>
    </p:spTree>
    <p:extLst>
      <p:ext uri="{BB962C8B-B14F-4D97-AF65-F5344CB8AC3E}">
        <p14:creationId xmlns:p14="http://schemas.microsoft.com/office/powerpoint/2010/main" val="315738765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D65043-4F84-4647-94EB-67103C934915}"/>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8860EACD-7791-BB4B-9DD9-491EC41DF818}"/>
              </a:ext>
            </a:extLst>
          </p:cNvPr>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1ECFAB8-08FE-1D4E-AF88-C01FD945E89C}"/>
              </a:ext>
            </a:extLst>
          </p:cNvPr>
          <p:cNvSpPr>
            <a:spLocks noGrp="1"/>
          </p:cNvSpPr>
          <p:nvPr>
            <p:ph type="dt" sz="half" idx="10"/>
          </p:nvPr>
        </p:nvSpPr>
        <p:spPr/>
        <p:txBody>
          <a:bodyPr/>
          <a:lstStyle/>
          <a:p>
            <a:fld id="{DC6A3B54-49CF-7940-B204-990CB12951F4}" type="datetimeFigureOut">
              <a:rPr lang="en-US" smtClean="0"/>
              <a:t>8/3/2022</a:t>
            </a:fld>
            <a:endParaRPr lang="en-US"/>
          </a:p>
        </p:txBody>
      </p:sp>
      <p:sp>
        <p:nvSpPr>
          <p:cNvPr id="5" name="Footer Placeholder 4">
            <a:extLst>
              <a:ext uri="{FF2B5EF4-FFF2-40B4-BE49-F238E27FC236}">
                <a16:creationId xmlns:a16="http://schemas.microsoft.com/office/drawing/2014/main" id="{9DE25021-E636-634C-BEC7-475C26AF4E3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6072F9A-2A2C-0346-B810-58F83443BF7C}"/>
              </a:ext>
            </a:extLst>
          </p:cNvPr>
          <p:cNvSpPr>
            <a:spLocks noGrp="1"/>
          </p:cNvSpPr>
          <p:nvPr>
            <p:ph type="sldNum" sz="quarter" idx="12"/>
          </p:nvPr>
        </p:nvSpPr>
        <p:spPr/>
        <p:txBody>
          <a:bodyPr/>
          <a:lstStyle/>
          <a:p>
            <a:fld id="{604F0F6D-BAA6-9A40-82BA-C86F30A02670}" type="slidenum">
              <a:rPr lang="en-US" smtClean="0"/>
              <a:t>‹#›</a:t>
            </a:fld>
            <a:endParaRPr lang="en-US"/>
          </a:p>
        </p:txBody>
      </p:sp>
    </p:spTree>
    <p:extLst>
      <p:ext uri="{BB962C8B-B14F-4D97-AF65-F5344CB8AC3E}">
        <p14:creationId xmlns:p14="http://schemas.microsoft.com/office/powerpoint/2010/main" val="130243454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800FE6F-A39F-EC42-B3E0-0230DA47CE56}"/>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94D27D60-7A2C-CC4D-B2E0-F52E1A697A09}"/>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AB67C68B-7440-B74D-BB7F-B0A8D3CAFB6A}"/>
              </a:ext>
            </a:extLst>
          </p:cNvPr>
          <p:cNvSpPr>
            <a:spLocks noGrp="1"/>
          </p:cNvSpPr>
          <p:nvPr>
            <p:ph type="dt" sz="half" idx="10"/>
          </p:nvPr>
        </p:nvSpPr>
        <p:spPr/>
        <p:txBody>
          <a:bodyPr/>
          <a:lstStyle/>
          <a:p>
            <a:fld id="{DC6A3B54-49CF-7940-B204-990CB12951F4}" type="datetimeFigureOut">
              <a:rPr lang="en-US" smtClean="0"/>
              <a:t>8/3/2022</a:t>
            </a:fld>
            <a:endParaRPr lang="en-US"/>
          </a:p>
        </p:txBody>
      </p:sp>
      <p:sp>
        <p:nvSpPr>
          <p:cNvPr id="5" name="Footer Placeholder 4">
            <a:extLst>
              <a:ext uri="{FF2B5EF4-FFF2-40B4-BE49-F238E27FC236}">
                <a16:creationId xmlns:a16="http://schemas.microsoft.com/office/drawing/2014/main" id="{15816B91-022A-4743-96DA-55607287FAE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279C3D9-278E-BC44-9DCF-A4DC50E73184}"/>
              </a:ext>
            </a:extLst>
          </p:cNvPr>
          <p:cNvSpPr>
            <a:spLocks noGrp="1"/>
          </p:cNvSpPr>
          <p:nvPr>
            <p:ph type="sldNum" sz="quarter" idx="12"/>
          </p:nvPr>
        </p:nvSpPr>
        <p:spPr/>
        <p:txBody>
          <a:bodyPr/>
          <a:lstStyle/>
          <a:p>
            <a:fld id="{604F0F6D-BAA6-9A40-82BA-C86F30A02670}" type="slidenum">
              <a:rPr lang="en-US" smtClean="0"/>
              <a:t>‹#›</a:t>
            </a:fld>
            <a:endParaRPr lang="en-US"/>
          </a:p>
        </p:txBody>
      </p:sp>
    </p:spTree>
    <p:extLst>
      <p:ext uri="{BB962C8B-B14F-4D97-AF65-F5344CB8AC3E}">
        <p14:creationId xmlns:p14="http://schemas.microsoft.com/office/powerpoint/2010/main" val="246723216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8649A3-6320-8245-AF41-228DE6B86169}"/>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10EFC8F1-BD7B-0A40-950C-6220FA838E04}"/>
              </a:ext>
            </a:extLst>
          </p:cNvPr>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589999BE-A9A2-324C-B494-6896C2498DC8}"/>
              </a:ext>
            </a:extLst>
          </p:cNvPr>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BFB9B671-4751-5B4F-B5E3-F9CDE24BCE82}"/>
              </a:ext>
            </a:extLst>
          </p:cNvPr>
          <p:cNvSpPr>
            <a:spLocks noGrp="1"/>
          </p:cNvSpPr>
          <p:nvPr>
            <p:ph type="dt" sz="half" idx="10"/>
          </p:nvPr>
        </p:nvSpPr>
        <p:spPr/>
        <p:txBody>
          <a:bodyPr/>
          <a:lstStyle/>
          <a:p>
            <a:fld id="{DC6A3B54-49CF-7940-B204-990CB12951F4}" type="datetimeFigureOut">
              <a:rPr lang="en-US" smtClean="0"/>
              <a:t>8/3/2022</a:t>
            </a:fld>
            <a:endParaRPr lang="en-US"/>
          </a:p>
        </p:txBody>
      </p:sp>
      <p:sp>
        <p:nvSpPr>
          <p:cNvPr id="6" name="Footer Placeholder 5">
            <a:extLst>
              <a:ext uri="{FF2B5EF4-FFF2-40B4-BE49-F238E27FC236}">
                <a16:creationId xmlns:a16="http://schemas.microsoft.com/office/drawing/2014/main" id="{34DC9863-D6B8-B345-896C-08CCDB77308B}"/>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972A21D5-78E2-0940-9C7D-BDF17562D8BC}"/>
              </a:ext>
            </a:extLst>
          </p:cNvPr>
          <p:cNvSpPr>
            <a:spLocks noGrp="1"/>
          </p:cNvSpPr>
          <p:nvPr>
            <p:ph type="sldNum" sz="quarter" idx="12"/>
          </p:nvPr>
        </p:nvSpPr>
        <p:spPr/>
        <p:txBody>
          <a:bodyPr/>
          <a:lstStyle/>
          <a:p>
            <a:fld id="{604F0F6D-BAA6-9A40-82BA-C86F30A02670}" type="slidenum">
              <a:rPr lang="en-US" smtClean="0"/>
              <a:t>‹#›</a:t>
            </a:fld>
            <a:endParaRPr lang="en-US"/>
          </a:p>
        </p:txBody>
      </p:sp>
    </p:spTree>
    <p:extLst>
      <p:ext uri="{BB962C8B-B14F-4D97-AF65-F5344CB8AC3E}">
        <p14:creationId xmlns:p14="http://schemas.microsoft.com/office/powerpoint/2010/main" val="197727319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C2FD154-C864-C54D-BDF4-ED52970C0A30}"/>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38E4DEFE-81B2-2147-B143-419974A029E6}"/>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a:extLst>
              <a:ext uri="{FF2B5EF4-FFF2-40B4-BE49-F238E27FC236}">
                <a16:creationId xmlns:a16="http://schemas.microsoft.com/office/drawing/2014/main" id="{808067D8-0A0C-1745-8CC8-5D406289E297}"/>
              </a:ext>
            </a:extLst>
          </p:cNvPr>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651F988B-CB8A-2049-98E7-39BCF9B71107}"/>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a:extLst>
              <a:ext uri="{FF2B5EF4-FFF2-40B4-BE49-F238E27FC236}">
                <a16:creationId xmlns:a16="http://schemas.microsoft.com/office/drawing/2014/main" id="{FD33ADEC-8D9E-0148-8A2D-1E118ECE8E38}"/>
              </a:ext>
            </a:extLst>
          </p:cNvPr>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3A12F599-3A25-5B4E-9D82-D87E86964E03}"/>
              </a:ext>
            </a:extLst>
          </p:cNvPr>
          <p:cNvSpPr>
            <a:spLocks noGrp="1"/>
          </p:cNvSpPr>
          <p:nvPr>
            <p:ph type="dt" sz="half" idx="10"/>
          </p:nvPr>
        </p:nvSpPr>
        <p:spPr/>
        <p:txBody>
          <a:bodyPr/>
          <a:lstStyle/>
          <a:p>
            <a:fld id="{DC6A3B54-49CF-7940-B204-990CB12951F4}" type="datetimeFigureOut">
              <a:rPr lang="en-US" smtClean="0"/>
              <a:t>8/3/2022</a:t>
            </a:fld>
            <a:endParaRPr lang="en-US"/>
          </a:p>
        </p:txBody>
      </p:sp>
      <p:sp>
        <p:nvSpPr>
          <p:cNvPr id="8" name="Footer Placeholder 7">
            <a:extLst>
              <a:ext uri="{FF2B5EF4-FFF2-40B4-BE49-F238E27FC236}">
                <a16:creationId xmlns:a16="http://schemas.microsoft.com/office/drawing/2014/main" id="{E5DE97BC-08DF-244F-AF14-C537216C99BD}"/>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F690880C-B903-8244-8BB2-E163B58141F2}"/>
              </a:ext>
            </a:extLst>
          </p:cNvPr>
          <p:cNvSpPr>
            <a:spLocks noGrp="1"/>
          </p:cNvSpPr>
          <p:nvPr>
            <p:ph type="sldNum" sz="quarter" idx="12"/>
          </p:nvPr>
        </p:nvSpPr>
        <p:spPr/>
        <p:txBody>
          <a:bodyPr/>
          <a:lstStyle/>
          <a:p>
            <a:fld id="{604F0F6D-BAA6-9A40-82BA-C86F30A02670}" type="slidenum">
              <a:rPr lang="en-US" smtClean="0"/>
              <a:t>‹#›</a:t>
            </a:fld>
            <a:endParaRPr lang="en-US"/>
          </a:p>
        </p:txBody>
      </p:sp>
    </p:spTree>
    <p:extLst>
      <p:ext uri="{BB962C8B-B14F-4D97-AF65-F5344CB8AC3E}">
        <p14:creationId xmlns:p14="http://schemas.microsoft.com/office/powerpoint/2010/main" val="221785307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8E868EC-29FD-6A43-804F-AC510CBE231E}"/>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037E2460-9BF2-5F46-84EA-2BB3F3DF24A8}"/>
              </a:ext>
            </a:extLst>
          </p:cNvPr>
          <p:cNvSpPr>
            <a:spLocks noGrp="1"/>
          </p:cNvSpPr>
          <p:nvPr>
            <p:ph type="dt" sz="half" idx="10"/>
          </p:nvPr>
        </p:nvSpPr>
        <p:spPr/>
        <p:txBody>
          <a:bodyPr/>
          <a:lstStyle/>
          <a:p>
            <a:fld id="{DC6A3B54-49CF-7940-B204-990CB12951F4}" type="datetimeFigureOut">
              <a:rPr lang="en-US" smtClean="0"/>
              <a:t>8/3/2022</a:t>
            </a:fld>
            <a:endParaRPr lang="en-US"/>
          </a:p>
        </p:txBody>
      </p:sp>
      <p:sp>
        <p:nvSpPr>
          <p:cNvPr id="4" name="Footer Placeholder 3">
            <a:extLst>
              <a:ext uri="{FF2B5EF4-FFF2-40B4-BE49-F238E27FC236}">
                <a16:creationId xmlns:a16="http://schemas.microsoft.com/office/drawing/2014/main" id="{2B34E205-8C7A-EC41-A202-29A1894126B2}"/>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5B381E06-ABE9-F54E-BFAD-B3A216F52A13}"/>
              </a:ext>
            </a:extLst>
          </p:cNvPr>
          <p:cNvSpPr>
            <a:spLocks noGrp="1"/>
          </p:cNvSpPr>
          <p:nvPr>
            <p:ph type="sldNum" sz="quarter" idx="12"/>
          </p:nvPr>
        </p:nvSpPr>
        <p:spPr/>
        <p:txBody>
          <a:bodyPr/>
          <a:lstStyle/>
          <a:p>
            <a:fld id="{604F0F6D-BAA6-9A40-82BA-C86F30A02670}" type="slidenum">
              <a:rPr lang="en-US" smtClean="0"/>
              <a:t>‹#›</a:t>
            </a:fld>
            <a:endParaRPr lang="en-US"/>
          </a:p>
        </p:txBody>
      </p:sp>
    </p:spTree>
    <p:extLst>
      <p:ext uri="{BB962C8B-B14F-4D97-AF65-F5344CB8AC3E}">
        <p14:creationId xmlns:p14="http://schemas.microsoft.com/office/powerpoint/2010/main" val="227706197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3CB32C4B-8484-834A-B130-9D957A7DF26D}"/>
              </a:ext>
            </a:extLst>
          </p:cNvPr>
          <p:cNvSpPr>
            <a:spLocks noGrp="1"/>
          </p:cNvSpPr>
          <p:nvPr>
            <p:ph type="dt" sz="half" idx="10"/>
          </p:nvPr>
        </p:nvSpPr>
        <p:spPr/>
        <p:txBody>
          <a:bodyPr/>
          <a:lstStyle/>
          <a:p>
            <a:fld id="{DC6A3B54-49CF-7940-B204-990CB12951F4}" type="datetimeFigureOut">
              <a:rPr lang="en-US" smtClean="0"/>
              <a:t>8/3/2022</a:t>
            </a:fld>
            <a:endParaRPr lang="en-US"/>
          </a:p>
        </p:txBody>
      </p:sp>
      <p:sp>
        <p:nvSpPr>
          <p:cNvPr id="3" name="Footer Placeholder 2">
            <a:extLst>
              <a:ext uri="{FF2B5EF4-FFF2-40B4-BE49-F238E27FC236}">
                <a16:creationId xmlns:a16="http://schemas.microsoft.com/office/drawing/2014/main" id="{9D71923C-BA1F-3942-972E-79E1CC531C14}"/>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986B066B-67AB-A541-BC67-C62ED7CCA305}"/>
              </a:ext>
            </a:extLst>
          </p:cNvPr>
          <p:cNvSpPr>
            <a:spLocks noGrp="1"/>
          </p:cNvSpPr>
          <p:nvPr>
            <p:ph type="sldNum" sz="quarter" idx="12"/>
          </p:nvPr>
        </p:nvSpPr>
        <p:spPr/>
        <p:txBody>
          <a:bodyPr/>
          <a:lstStyle/>
          <a:p>
            <a:fld id="{604F0F6D-BAA6-9A40-82BA-C86F30A02670}" type="slidenum">
              <a:rPr lang="en-US" smtClean="0"/>
              <a:t>‹#›</a:t>
            </a:fld>
            <a:endParaRPr lang="en-US"/>
          </a:p>
        </p:txBody>
      </p:sp>
    </p:spTree>
    <p:extLst>
      <p:ext uri="{BB962C8B-B14F-4D97-AF65-F5344CB8AC3E}">
        <p14:creationId xmlns:p14="http://schemas.microsoft.com/office/powerpoint/2010/main" val="130636215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B641AB9-C3BD-A443-8832-46777EAF57E4}"/>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952223BA-A6F1-B146-9F66-E8042E897E1C}"/>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7E80D92D-148E-6044-8AA2-EEBDE6847AAF}"/>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4B2CD69C-92CB-0A4D-B6DC-FC94D2D85D4A}"/>
              </a:ext>
            </a:extLst>
          </p:cNvPr>
          <p:cNvSpPr>
            <a:spLocks noGrp="1"/>
          </p:cNvSpPr>
          <p:nvPr>
            <p:ph type="dt" sz="half" idx="10"/>
          </p:nvPr>
        </p:nvSpPr>
        <p:spPr/>
        <p:txBody>
          <a:bodyPr/>
          <a:lstStyle/>
          <a:p>
            <a:fld id="{DC6A3B54-49CF-7940-B204-990CB12951F4}" type="datetimeFigureOut">
              <a:rPr lang="en-US" smtClean="0"/>
              <a:t>8/3/2022</a:t>
            </a:fld>
            <a:endParaRPr lang="en-US"/>
          </a:p>
        </p:txBody>
      </p:sp>
      <p:sp>
        <p:nvSpPr>
          <p:cNvPr id="6" name="Footer Placeholder 5">
            <a:extLst>
              <a:ext uri="{FF2B5EF4-FFF2-40B4-BE49-F238E27FC236}">
                <a16:creationId xmlns:a16="http://schemas.microsoft.com/office/drawing/2014/main" id="{3368A7F5-8F93-0945-9D13-F06BCB510962}"/>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0864F9DD-CDEB-2743-9277-5952596AE645}"/>
              </a:ext>
            </a:extLst>
          </p:cNvPr>
          <p:cNvSpPr>
            <a:spLocks noGrp="1"/>
          </p:cNvSpPr>
          <p:nvPr>
            <p:ph type="sldNum" sz="quarter" idx="12"/>
          </p:nvPr>
        </p:nvSpPr>
        <p:spPr/>
        <p:txBody>
          <a:bodyPr/>
          <a:lstStyle/>
          <a:p>
            <a:fld id="{604F0F6D-BAA6-9A40-82BA-C86F30A02670}" type="slidenum">
              <a:rPr lang="en-US" smtClean="0"/>
              <a:t>‹#›</a:t>
            </a:fld>
            <a:endParaRPr lang="en-US"/>
          </a:p>
        </p:txBody>
      </p:sp>
    </p:spTree>
    <p:extLst>
      <p:ext uri="{BB962C8B-B14F-4D97-AF65-F5344CB8AC3E}">
        <p14:creationId xmlns:p14="http://schemas.microsoft.com/office/powerpoint/2010/main" val="122636981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9F4DEFC-4386-C645-9042-4671A1D72C75}"/>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9617D499-29C2-484B-93A2-318A461E6775}"/>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B9557B8F-CDB5-D64C-A6E0-B9ED0AC6C1A0}"/>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4777490A-02D4-6240-81A4-8611586F5B3C}"/>
              </a:ext>
            </a:extLst>
          </p:cNvPr>
          <p:cNvSpPr>
            <a:spLocks noGrp="1"/>
          </p:cNvSpPr>
          <p:nvPr>
            <p:ph type="dt" sz="half" idx="10"/>
          </p:nvPr>
        </p:nvSpPr>
        <p:spPr/>
        <p:txBody>
          <a:bodyPr/>
          <a:lstStyle/>
          <a:p>
            <a:fld id="{DC6A3B54-49CF-7940-B204-990CB12951F4}" type="datetimeFigureOut">
              <a:rPr lang="en-US" smtClean="0"/>
              <a:t>8/3/2022</a:t>
            </a:fld>
            <a:endParaRPr lang="en-US"/>
          </a:p>
        </p:txBody>
      </p:sp>
      <p:sp>
        <p:nvSpPr>
          <p:cNvPr id="6" name="Footer Placeholder 5">
            <a:extLst>
              <a:ext uri="{FF2B5EF4-FFF2-40B4-BE49-F238E27FC236}">
                <a16:creationId xmlns:a16="http://schemas.microsoft.com/office/drawing/2014/main" id="{689CBE29-9B8C-634A-AFC0-545955F3133B}"/>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3BC8658B-70B6-0B4A-89B5-0CCBF8E97EB9}"/>
              </a:ext>
            </a:extLst>
          </p:cNvPr>
          <p:cNvSpPr>
            <a:spLocks noGrp="1"/>
          </p:cNvSpPr>
          <p:nvPr>
            <p:ph type="sldNum" sz="quarter" idx="12"/>
          </p:nvPr>
        </p:nvSpPr>
        <p:spPr/>
        <p:txBody>
          <a:bodyPr/>
          <a:lstStyle/>
          <a:p>
            <a:fld id="{604F0F6D-BAA6-9A40-82BA-C86F30A02670}" type="slidenum">
              <a:rPr lang="en-US" smtClean="0"/>
              <a:t>‹#›</a:t>
            </a:fld>
            <a:endParaRPr lang="en-US"/>
          </a:p>
        </p:txBody>
      </p:sp>
    </p:spTree>
    <p:extLst>
      <p:ext uri="{BB962C8B-B14F-4D97-AF65-F5344CB8AC3E}">
        <p14:creationId xmlns:p14="http://schemas.microsoft.com/office/powerpoint/2010/main" val="91768287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A04DD8D-8D49-3344-A55D-5F506AE5776A}"/>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84512E07-AD17-4D47-8F76-DF498095A7F5}"/>
              </a:ext>
            </a:extLst>
          </p:cNvPr>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E28DA071-D0E4-7445-B82E-912E270C8975}"/>
              </a:ext>
            </a:extLst>
          </p:cNvPr>
          <p:cNvSpPr>
            <a:spLocks noGrp="1"/>
          </p:cNvSpPr>
          <p:nvPr>
            <p:ph type="dt" sz="half" idx="10"/>
          </p:nvPr>
        </p:nvSpPr>
        <p:spPr/>
        <p:txBody>
          <a:bodyPr/>
          <a:lstStyle/>
          <a:p>
            <a:fld id="{DC6A3B54-49CF-7940-B204-990CB12951F4}" type="datetimeFigureOut">
              <a:rPr lang="en-US" smtClean="0"/>
              <a:t>8/3/2022</a:t>
            </a:fld>
            <a:endParaRPr lang="en-US"/>
          </a:p>
        </p:txBody>
      </p:sp>
      <p:sp>
        <p:nvSpPr>
          <p:cNvPr id="5" name="Footer Placeholder 4">
            <a:extLst>
              <a:ext uri="{FF2B5EF4-FFF2-40B4-BE49-F238E27FC236}">
                <a16:creationId xmlns:a16="http://schemas.microsoft.com/office/drawing/2014/main" id="{CC84F126-D756-1844-851B-F63BEBE24043}"/>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081B1F6-E78F-6242-A797-5D2E6E54D9C0}"/>
              </a:ext>
            </a:extLst>
          </p:cNvPr>
          <p:cNvSpPr>
            <a:spLocks noGrp="1"/>
          </p:cNvSpPr>
          <p:nvPr>
            <p:ph type="sldNum" sz="quarter" idx="12"/>
          </p:nvPr>
        </p:nvSpPr>
        <p:spPr/>
        <p:txBody>
          <a:bodyPr/>
          <a:lstStyle/>
          <a:p>
            <a:fld id="{604F0F6D-BAA6-9A40-82BA-C86F30A02670}" type="slidenum">
              <a:rPr lang="en-US" smtClean="0"/>
              <a:t>‹#›</a:t>
            </a:fld>
            <a:endParaRPr lang="en-US"/>
          </a:p>
        </p:txBody>
      </p:sp>
    </p:spTree>
    <p:extLst>
      <p:ext uri="{BB962C8B-B14F-4D97-AF65-F5344CB8AC3E}">
        <p14:creationId xmlns:p14="http://schemas.microsoft.com/office/powerpoint/2010/main" val="306364825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2529611F-AB58-3D42-A149-E756DDF77277}"/>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1C12DC1E-34EA-5343-9458-FFCD05C3A707}"/>
              </a:ext>
            </a:extLst>
          </p:cNvPr>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FBF26C9E-B97F-5A47-A286-7588ADF65EDA}"/>
              </a:ext>
            </a:extLst>
          </p:cNvPr>
          <p:cNvSpPr>
            <a:spLocks noGrp="1"/>
          </p:cNvSpPr>
          <p:nvPr>
            <p:ph type="dt" sz="half" idx="10"/>
          </p:nvPr>
        </p:nvSpPr>
        <p:spPr/>
        <p:txBody>
          <a:bodyPr/>
          <a:lstStyle/>
          <a:p>
            <a:fld id="{DC6A3B54-49CF-7940-B204-990CB12951F4}" type="datetimeFigureOut">
              <a:rPr lang="en-US" smtClean="0"/>
              <a:t>8/3/2022</a:t>
            </a:fld>
            <a:endParaRPr lang="en-US"/>
          </a:p>
        </p:txBody>
      </p:sp>
      <p:sp>
        <p:nvSpPr>
          <p:cNvPr id="5" name="Footer Placeholder 4">
            <a:extLst>
              <a:ext uri="{FF2B5EF4-FFF2-40B4-BE49-F238E27FC236}">
                <a16:creationId xmlns:a16="http://schemas.microsoft.com/office/drawing/2014/main" id="{836568CA-D54C-3449-AB93-958C4A3FF8A2}"/>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1B62155B-9FC0-544F-8D0F-43E49F170526}"/>
              </a:ext>
            </a:extLst>
          </p:cNvPr>
          <p:cNvSpPr>
            <a:spLocks noGrp="1"/>
          </p:cNvSpPr>
          <p:nvPr>
            <p:ph type="sldNum" sz="quarter" idx="12"/>
          </p:nvPr>
        </p:nvSpPr>
        <p:spPr/>
        <p:txBody>
          <a:bodyPr/>
          <a:lstStyle/>
          <a:p>
            <a:fld id="{604F0F6D-BAA6-9A40-82BA-C86F30A02670}" type="slidenum">
              <a:rPr lang="en-US" smtClean="0"/>
              <a:t>‹#›</a:t>
            </a:fld>
            <a:endParaRPr lang="en-US"/>
          </a:p>
        </p:txBody>
      </p:sp>
    </p:spTree>
    <p:extLst>
      <p:ext uri="{BB962C8B-B14F-4D97-AF65-F5344CB8AC3E}">
        <p14:creationId xmlns:p14="http://schemas.microsoft.com/office/powerpoint/2010/main" val="380933627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cSld name="Intro and Content">
    <p:spTree>
      <p:nvGrpSpPr>
        <p:cNvPr id="1" name=""/>
        <p:cNvGrpSpPr/>
        <p:nvPr/>
      </p:nvGrpSpPr>
      <p:grpSpPr>
        <a:xfrm>
          <a:off x="0" y="0"/>
          <a:ext cx="0" cy="0"/>
          <a:chOff x="0" y="0"/>
          <a:chExt cx="0" cy="0"/>
        </a:xfrm>
      </p:grpSpPr>
      <p:sp>
        <p:nvSpPr>
          <p:cNvPr id="7" name="Title 1"/>
          <p:cNvSpPr>
            <a:spLocks noGrp="1"/>
          </p:cNvSpPr>
          <p:nvPr>
            <p:ph type="title"/>
          </p:nvPr>
        </p:nvSpPr>
        <p:spPr>
          <a:xfrm>
            <a:off x="838200" y="365127"/>
            <a:ext cx="10515600" cy="1325563"/>
          </a:xfrm>
        </p:spPr>
        <p:txBody>
          <a:bodyPr>
            <a:normAutofit/>
          </a:bodyPr>
          <a:lstStyle>
            <a:lvl1pPr>
              <a:defRPr sz="3200" baseline="0">
                <a:latin typeface="Arial Black" panose="020B0A04020102020204" pitchFamily="34" charset="0"/>
              </a:defRPr>
            </a:lvl1pPr>
          </a:lstStyle>
          <a:p>
            <a:r>
              <a:rPr lang="en-US"/>
              <a:t>Click to edit Master title style</a:t>
            </a:r>
          </a:p>
        </p:txBody>
      </p:sp>
      <p:sp>
        <p:nvSpPr>
          <p:cNvPr id="8" name="Content Placeholder 2"/>
          <p:cNvSpPr>
            <a:spLocks noGrp="1"/>
          </p:cNvSpPr>
          <p:nvPr>
            <p:ph idx="1"/>
          </p:nvPr>
        </p:nvSpPr>
        <p:spPr>
          <a:xfrm>
            <a:off x="838200" y="1825625"/>
            <a:ext cx="10515600" cy="3627824"/>
          </a:xfrm>
        </p:spPr>
        <p:txBody>
          <a:bodyPr>
            <a:normAutofit/>
          </a:bodyPr>
          <a:lstStyle>
            <a:lvl1pPr>
              <a:buClr>
                <a:srgbClr val="00B0F0"/>
              </a:buClr>
              <a:defRPr sz="2000" baseline="0">
                <a:latin typeface="Calibri" panose="020F0502020204030204" pitchFamily="34" charset="0"/>
              </a:defRPr>
            </a:lvl1pPr>
            <a:lvl2pPr>
              <a:buClr>
                <a:srgbClr val="00B0F0"/>
              </a:buClr>
              <a:defRPr sz="2000" baseline="0">
                <a:latin typeface="Calibri" panose="020F0502020204030204" pitchFamily="34" charset="0"/>
              </a:defRPr>
            </a:lvl2pPr>
            <a:lvl3pPr marL="914400" indent="0">
              <a:buNone/>
              <a:defRPr/>
            </a:lvl3pPr>
            <a:lvl4pPr marL="1371600" indent="0">
              <a:buNone/>
              <a:defRPr/>
            </a:lvl4pPr>
            <a:lvl5pPr marL="1828800" indent="0">
              <a:buNone/>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847482149"/>
      </p:ext>
    </p:extLst>
  </p:cSld>
  <p:clrMapOvr>
    <a:masterClrMapping/>
  </p:clrMapOvr>
  <p:hf hdr="0" ftr="0" dt="0"/>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Breakout Title Slide">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188"/>
            <a:ext cx="12192000" cy="6857625"/>
          </a:xfrm>
          <a:prstGeom prst="rect">
            <a:avLst/>
          </a:prstGeom>
        </p:spPr>
      </p:pic>
    </p:spTree>
    <p:extLst>
      <p:ext uri="{BB962C8B-B14F-4D97-AF65-F5344CB8AC3E}">
        <p14:creationId xmlns:p14="http://schemas.microsoft.com/office/powerpoint/2010/main" val="321274028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Title Slide Only ">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4" y="0"/>
            <a:ext cx="12335243" cy="6938682"/>
          </a:xfrm>
          <a:prstGeom prst="rect">
            <a:avLst/>
          </a:prstGeom>
        </p:spPr>
      </p:pic>
      <p:sp>
        <p:nvSpPr>
          <p:cNvPr id="4" name="Title 7"/>
          <p:cNvSpPr txBox="1">
            <a:spLocks/>
          </p:cNvSpPr>
          <p:nvPr userDrawn="1"/>
        </p:nvSpPr>
        <p:spPr>
          <a:xfrm>
            <a:off x="1139845" y="1140432"/>
            <a:ext cx="10515600" cy="821933"/>
          </a:xfrm>
          <a:prstGeom prst="rect">
            <a:avLst/>
          </a:prstGeom>
        </p:spPr>
        <p:txBody>
          <a:bodyPr>
            <a:noAutofit/>
          </a:bodyPr>
          <a:lstStyle>
            <a:lvl1pPr algn="l" defTabSz="914400" rtl="0" eaLnBrk="1" latinLnBrk="0" hangingPunct="1">
              <a:lnSpc>
                <a:spcPct val="90000"/>
              </a:lnSpc>
              <a:spcBef>
                <a:spcPct val="0"/>
              </a:spcBef>
              <a:buNone/>
              <a:defRPr sz="4800" b="1" kern="1200" baseline="0">
                <a:solidFill>
                  <a:srgbClr val="00B0F0"/>
                </a:solidFill>
                <a:latin typeface="Calibri" panose="020F0502020204030204" pitchFamily="34" charset="0"/>
                <a:ea typeface="+mj-ea"/>
                <a:cs typeface="+mj-cs"/>
              </a:defRPr>
            </a:lvl1pPr>
          </a:lstStyle>
          <a:p>
            <a:endParaRPr lang="en-US" sz="4800"/>
          </a:p>
        </p:txBody>
      </p:sp>
      <p:cxnSp>
        <p:nvCxnSpPr>
          <p:cNvPr id="5" name="Straight Connector 4"/>
          <p:cNvCxnSpPr/>
          <p:nvPr userDrawn="1"/>
        </p:nvCxnSpPr>
        <p:spPr>
          <a:xfrm>
            <a:off x="1263136" y="1987488"/>
            <a:ext cx="6858888" cy="0"/>
          </a:xfrm>
          <a:prstGeom prst="line">
            <a:avLst/>
          </a:prstGeom>
          <a:ln>
            <a:solidFill>
              <a:schemeClr val="bg1">
                <a:lumMod val="95000"/>
              </a:schemeClr>
            </a:solidFill>
          </a:ln>
        </p:spPr>
        <p:style>
          <a:lnRef idx="2">
            <a:schemeClr val="accent1"/>
          </a:lnRef>
          <a:fillRef idx="0">
            <a:schemeClr val="accent1"/>
          </a:fillRef>
          <a:effectRef idx="1">
            <a:schemeClr val="accent1"/>
          </a:effectRef>
          <a:fontRef idx="minor">
            <a:schemeClr val="tx1"/>
          </a:fontRef>
        </p:style>
      </p:cxnSp>
      <p:sp>
        <p:nvSpPr>
          <p:cNvPr id="6" name="Subtitle 2"/>
          <p:cNvSpPr txBox="1">
            <a:spLocks/>
          </p:cNvSpPr>
          <p:nvPr userDrawn="1"/>
        </p:nvSpPr>
        <p:spPr>
          <a:xfrm>
            <a:off x="1099085" y="2127307"/>
            <a:ext cx="10104375" cy="1241822"/>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None/>
            </a:pPr>
            <a:endParaRPr lang="en-US" sz="3600" cap="all">
              <a:solidFill>
                <a:schemeClr val="bg1"/>
              </a:solidFill>
              <a:latin typeface="Arial Black" panose="020B0A04020102020204" pitchFamily="34" charset="0"/>
            </a:endParaRPr>
          </a:p>
        </p:txBody>
      </p:sp>
    </p:spTree>
    <p:extLst>
      <p:ext uri="{BB962C8B-B14F-4D97-AF65-F5344CB8AC3E}">
        <p14:creationId xmlns:p14="http://schemas.microsoft.com/office/powerpoint/2010/main" val="231043310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Intro and Content">
    <p:spTree>
      <p:nvGrpSpPr>
        <p:cNvPr id="1" name=""/>
        <p:cNvGrpSpPr/>
        <p:nvPr/>
      </p:nvGrpSpPr>
      <p:grpSpPr>
        <a:xfrm>
          <a:off x="0" y="0"/>
          <a:ext cx="0" cy="0"/>
          <a:chOff x="0" y="0"/>
          <a:chExt cx="0" cy="0"/>
        </a:xfrm>
      </p:grpSpPr>
      <p:sp>
        <p:nvSpPr>
          <p:cNvPr id="7" name="Title 1"/>
          <p:cNvSpPr>
            <a:spLocks noGrp="1"/>
          </p:cNvSpPr>
          <p:nvPr>
            <p:ph type="title"/>
          </p:nvPr>
        </p:nvSpPr>
        <p:spPr>
          <a:xfrm>
            <a:off x="838200" y="365127"/>
            <a:ext cx="10515600" cy="1325563"/>
          </a:xfrm>
        </p:spPr>
        <p:txBody>
          <a:bodyPr>
            <a:normAutofit/>
          </a:bodyPr>
          <a:lstStyle>
            <a:lvl1pPr>
              <a:defRPr sz="3200" baseline="0">
                <a:latin typeface="Arial Black" panose="020B0A04020102020204" pitchFamily="34" charset="0"/>
              </a:defRPr>
            </a:lvl1pPr>
          </a:lstStyle>
          <a:p>
            <a:r>
              <a:rPr lang="en-US"/>
              <a:t>Click to edit Master title style</a:t>
            </a:r>
          </a:p>
        </p:txBody>
      </p:sp>
      <p:sp>
        <p:nvSpPr>
          <p:cNvPr id="8" name="Content Placeholder 2"/>
          <p:cNvSpPr>
            <a:spLocks noGrp="1"/>
          </p:cNvSpPr>
          <p:nvPr>
            <p:ph idx="1"/>
          </p:nvPr>
        </p:nvSpPr>
        <p:spPr>
          <a:xfrm>
            <a:off x="838200" y="1825625"/>
            <a:ext cx="10515600" cy="3627824"/>
          </a:xfrm>
        </p:spPr>
        <p:txBody>
          <a:bodyPr>
            <a:normAutofit/>
          </a:bodyPr>
          <a:lstStyle>
            <a:lvl1pPr>
              <a:buClr>
                <a:srgbClr val="00B0F0"/>
              </a:buClr>
              <a:defRPr sz="2000" baseline="0">
                <a:latin typeface="Calibri" panose="020F0502020204030204" pitchFamily="34" charset="0"/>
              </a:defRPr>
            </a:lvl1pPr>
            <a:lvl2pPr>
              <a:buClr>
                <a:srgbClr val="00B0F0"/>
              </a:buClr>
              <a:defRPr sz="2000" baseline="0">
                <a:latin typeface="Calibri" panose="020F0502020204030204" pitchFamily="34" charset="0"/>
              </a:defRPr>
            </a:lvl2pPr>
            <a:lvl3pPr marL="914400" indent="0">
              <a:buNone/>
              <a:defRPr/>
            </a:lvl3pPr>
            <a:lvl4pPr marL="1371600" indent="0">
              <a:buNone/>
              <a:defRPr/>
            </a:lvl4pPr>
            <a:lvl5pPr marL="1828800" indent="0">
              <a:buNone/>
              <a:defRPr/>
            </a:lvl5pPr>
          </a:lstStyle>
          <a:p>
            <a:pPr lvl="0"/>
            <a:r>
              <a:rPr lang="en-US"/>
              <a:t>Edit Master text styles</a:t>
            </a:r>
          </a:p>
          <a:p>
            <a:pPr lvl="1"/>
            <a:r>
              <a:rPr lang="en-US"/>
              <a:t>Second level</a:t>
            </a:r>
          </a:p>
          <a:p>
            <a:pPr lvl="1"/>
            <a:r>
              <a:rPr lang="en-US"/>
              <a:t>Third level</a:t>
            </a:r>
          </a:p>
          <a:p>
            <a:pPr lvl="1"/>
            <a:r>
              <a:rPr lang="en-US"/>
              <a:t>Fourth level</a:t>
            </a:r>
          </a:p>
          <a:p>
            <a:pPr lvl="1"/>
            <a:r>
              <a:rPr lang="en-US"/>
              <a:t>Fifth level</a:t>
            </a:r>
          </a:p>
        </p:txBody>
      </p:sp>
    </p:spTree>
    <p:extLst>
      <p:ext uri="{BB962C8B-B14F-4D97-AF65-F5344CB8AC3E}">
        <p14:creationId xmlns:p14="http://schemas.microsoft.com/office/powerpoint/2010/main" val="311509873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Intro and Two Text Fields">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7"/>
            <a:ext cx="10515600" cy="1325563"/>
          </a:xfrm>
        </p:spPr>
        <p:txBody>
          <a:bodyPr>
            <a:normAutofit/>
          </a:bodyPr>
          <a:lstStyle>
            <a:lvl1pPr>
              <a:defRPr sz="3200" baseline="0">
                <a:latin typeface="Arial Black" panose="020B0A04020102020204" pitchFamily="34" charset="0"/>
              </a:defRPr>
            </a:lvl1pPr>
          </a:lstStyle>
          <a:p>
            <a:r>
              <a:rPr lang="en-US"/>
              <a:t>Click to edit Master title style</a:t>
            </a:r>
          </a:p>
        </p:txBody>
      </p:sp>
      <p:sp>
        <p:nvSpPr>
          <p:cNvPr id="4" name="Content Placeholder 3"/>
          <p:cNvSpPr>
            <a:spLocks noGrp="1"/>
          </p:cNvSpPr>
          <p:nvPr>
            <p:ph sz="half" idx="2"/>
          </p:nvPr>
        </p:nvSpPr>
        <p:spPr>
          <a:xfrm>
            <a:off x="839789" y="1839075"/>
            <a:ext cx="5157787" cy="3507283"/>
          </a:xfrm>
        </p:spPr>
        <p:txBody>
          <a:bodyPr>
            <a:normAutofit/>
          </a:bodyPr>
          <a:lstStyle>
            <a:lvl1pPr>
              <a:buClr>
                <a:srgbClr val="00B0F0"/>
              </a:buClr>
              <a:defRPr sz="2000" baseline="0">
                <a:latin typeface="Cal"/>
              </a:defRPr>
            </a:lvl1pPr>
            <a:lvl2pPr>
              <a:buClr>
                <a:srgbClr val="00B0F0"/>
              </a:buClr>
              <a:defRPr sz="2000" baseline="0">
                <a:latin typeface="Cal"/>
              </a:defRPr>
            </a:lvl2pPr>
            <a:lvl3pPr marL="914400" indent="0">
              <a:buNone/>
              <a:defRPr sz="2000">
                <a:latin typeface="Alright Sans Regular" panose="02000503040000020004" pitchFamily="50" charset="0"/>
              </a:defRPr>
            </a:lvl3pPr>
            <a:lvl4pPr marL="1371600" indent="0">
              <a:buNone/>
              <a:defRPr sz="2000">
                <a:latin typeface="Alright Sans Regular" panose="02000503040000020004" pitchFamily="50" charset="0"/>
              </a:defRPr>
            </a:lvl4pPr>
            <a:lvl5pPr marL="1828800" indent="0">
              <a:buNone/>
              <a:defRPr sz="2000">
                <a:latin typeface="Alright Sans Regular" panose="02000503040000020004" pitchFamily="50" charset="0"/>
              </a:defRPr>
            </a:lvl5pPr>
          </a:lstStyle>
          <a:p>
            <a:pPr lvl="0"/>
            <a:r>
              <a:rPr lang="en-US"/>
              <a:t>Edit Master text styles</a:t>
            </a:r>
          </a:p>
          <a:p>
            <a:pPr lvl="1"/>
            <a:r>
              <a:rPr lang="en-US"/>
              <a:t>Second level</a:t>
            </a:r>
          </a:p>
          <a:p>
            <a:pPr lvl="1"/>
            <a:r>
              <a:rPr lang="en-US"/>
              <a:t>Third level</a:t>
            </a:r>
          </a:p>
          <a:p>
            <a:pPr lvl="1"/>
            <a:r>
              <a:rPr lang="en-US"/>
              <a:t>Fourth level</a:t>
            </a:r>
          </a:p>
          <a:p>
            <a:pPr lvl="1"/>
            <a:r>
              <a:rPr lang="en-US"/>
              <a:t>Fifth level</a:t>
            </a:r>
          </a:p>
        </p:txBody>
      </p:sp>
      <p:sp>
        <p:nvSpPr>
          <p:cNvPr id="6" name="Content Placeholder 5"/>
          <p:cNvSpPr>
            <a:spLocks noGrp="1"/>
          </p:cNvSpPr>
          <p:nvPr>
            <p:ph sz="quarter" idx="4"/>
          </p:nvPr>
        </p:nvSpPr>
        <p:spPr>
          <a:xfrm>
            <a:off x="6172201" y="1839075"/>
            <a:ext cx="5183188" cy="3507283"/>
          </a:xfrm>
        </p:spPr>
        <p:txBody>
          <a:bodyPr>
            <a:normAutofit/>
          </a:bodyPr>
          <a:lstStyle>
            <a:lvl1pPr marL="342900" indent="-342900">
              <a:buClr>
                <a:srgbClr val="00B0F0"/>
              </a:buClr>
              <a:buFont typeface="Arial" panose="020B0604020202020204" pitchFamily="34" charset="0"/>
              <a:buChar char="•"/>
              <a:defRPr sz="2000" baseline="0">
                <a:latin typeface="Calibri" panose="020F0502020204030204" pitchFamily="34" charset="0"/>
              </a:defRPr>
            </a:lvl1pPr>
            <a:lvl2pPr marL="800100" indent="-342900">
              <a:buClr>
                <a:srgbClr val="00B0F0"/>
              </a:buClr>
              <a:buFont typeface="Arial" panose="020B0604020202020204" pitchFamily="34" charset="0"/>
              <a:buChar char="•"/>
              <a:defRPr sz="2000">
                <a:latin typeface="Alright Sans Regular" panose="02000503040000020004" pitchFamily="50" charset="0"/>
              </a:defRPr>
            </a:lvl2pPr>
            <a:lvl3pPr marL="914400" indent="0">
              <a:buNone/>
              <a:defRPr sz="2000">
                <a:latin typeface="Alright Sans Regular" panose="02000503040000020004" pitchFamily="50" charset="0"/>
              </a:defRPr>
            </a:lvl3pPr>
            <a:lvl4pPr marL="1371600" indent="0">
              <a:buNone/>
              <a:defRPr sz="2000">
                <a:latin typeface="Alright Sans Regular" panose="02000503040000020004" pitchFamily="50" charset="0"/>
              </a:defRPr>
            </a:lvl4pPr>
            <a:lvl5pPr marL="1828800" indent="0">
              <a:buNone/>
              <a:defRPr sz="2000">
                <a:latin typeface="Alright Sans Regular" panose="02000503040000020004" pitchFamily="50" charset="0"/>
              </a:defRPr>
            </a:lvl5pPr>
          </a:lstStyle>
          <a:p>
            <a:pPr lvl="0"/>
            <a:r>
              <a:rPr lang="en-US"/>
              <a:t>Edit Master text styles</a:t>
            </a:r>
          </a:p>
          <a:p>
            <a:pPr lvl="1"/>
            <a:r>
              <a:rPr lang="en-US"/>
              <a:t>Second level</a:t>
            </a:r>
          </a:p>
          <a:p>
            <a:pPr lvl="1"/>
            <a:r>
              <a:rPr lang="en-US"/>
              <a:t>Third level</a:t>
            </a:r>
          </a:p>
          <a:p>
            <a:pPr lvl="1"/>
            <a:r>
              <a:rPr lang="en-US"/>
              <a:t>Fourth level</a:t>
            </a:r>
          </a:p>
          <a:p>
            <a:pPr lvl="1"/>
            <a:r>
              <a:rPr lang="en-US"/>
              <a:t>Fifth level</a:t>
            </a:r>
          </a:p>
        </p:txBody>
      </p:sp>
    </p:spTree>
    <p:extLst>
      <p:ext uri="{BB962C8B-B14F-4D97-AF65-F5344CB8AC3E}">
        <p14:creationId xmlns:p14="http://schemas.microsoft.com/office/powerpoint/2010/main" val="2396123255"/>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Breakout Title Slide">
    <p:spTree>
      <p:nvGrpSpPr>
        <p:cNvPr id="1" name=""/>
        <p:cNvGrpSpPr/>
        <p:nvPr/>
      </p:nvGrpSpPr>
      <p:grpSpPr>
        <a:xfrm>
          <a:off x="0" y="0"/>
          <a:ext cx="0" cy="0"/>
          <a:chOff x="0" y="0"/>
          <a:chExt cx="0" cy="0"/>
        </a:xfrm>
      </p:grpSpPr>
      <p:cxnSp>
        <p:nvCxnSpPr>
          <p:cNvPr id="6" name="Straight Connector 5"/>
          <p:cNvCxnSpPr/>
          <p:nvPr userDrawn="1"/>
        </p:nvCxnSpPr>
        <p:spPr>
          <a:xfrm>
            <a:off x="988442" y="3544530"/>
            <a:ext cx="9314249" cy="0"/>
          </a:xfrm>
          <a:prstGeom prst="line">
            <a:avLst/>
          </a:prstGeom>
          <a:ln>
            <a:solidFill>
              <a:schemeClr val="bg1"/>
            </a:solidFill>
          </a:ln>
        </p:spPr>
        <p:style>
          <a:lnRef idx="2">
            <a:schemeClr val="accent1"/>
          </a:lnRef>
          <a:fillRef idx="0">
            <a:schemeClr val="accent1"/>
          </a:fillRef>
          <a:effectRef idx="1">
            <a:schemeClr val="accent1"/>
          </a:effectRef>
          <a:fontRef idx="minor">
            <a:schemeClr val="tx1"/>
          </a:fontRef>
        </p:style>
      </p:cxnSp>
      <p:pic>
        <p:nvPicPr>
          <p:cNvPr id="7" name="Picture 6"/>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 y="0"/>
            <a:ext cx="12191810" cy="6858000"/>
          </a:xfrm>
          <a:prstGeom prst="rect">
            <a:avLst/>
          </a:prstGeom>
        </p:spPr>
      </p:pic>
    </p:spTree>
    <p:extLst>
      <p:ext uri="{BB962C8B-B14F-4D97-AF65-F5344CB8AC3E}">
        <p14:creationId xmlns:p14="http://schemas.microsoft.com/office/powerpoint/2010/main" val="2406355177"/>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7"/>
            <a:ext cx="10515600" cy="1325563"/>
          </a:xfrm>
        </p:spPr>
        <p:txBody>
          <a:bodyPr>
            <a:normAutofit/>
          </a:bodyPr>
          <a:lstStyle>
            <a:lvl1pPr>
              <a:defRPr sz="3200"/>
            </a:lvl1pPr>
          </a:lstStyle>
          <a:p>
            <a:r>
              <a:rPr lang="en-US"/>
              <a:t>Click to edit Master title style</a:t>
            </a:r>
          </a:p>
        </p:txBody>
      </p:sp>
      <p:sp>
        <p:nvSpPr>
          <p:cNvPr id="3" name="Text Placeholder 2"/>
          <p:cNvSpPr>
            <a:spLocks noGrp="1"/>
          </p:cNvSpPr>
          <p:nvPr>
            <p:ph type="body" idx="1"/>
          </p:nvPr>
        </p:nvSpPr>
        <p:spPr>
          <a:xfrm>
            <a:off x="839789" y="1681163"/>
            <a:ext cx="5157787" cy="823912"/>
          </a:xfrm>
        </p:spPr>
        <p:txBody>
          <a:bodyPr anchor="b">
            <a:normAutofit/>
          </a:bodyPr>
          <a:lstStyle>
            <a:lvl1pPr marL="0" indent="0">
              <a:buNone/>
              <a:defRPr sz="2200" b="1" baseline="0">
                <a:solidFill>
                  <a:srgbClr val="00B0F0"/>
                </a:solidFill>
                <a:latin typeface="Arial Black" panose="020B0A040201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839789" y="2505075"/>
            <a:ext cx="5157787" cy="3684588"/>
          </a:xfrm>
        </p:spPr>
        <p:txBody>
          <a:bodyPr>
            <a:normAutofit/>
          </a:bodyPr>
          <a:lstStyle>
            <a:lvl1pPr>
              <a:buClr>
                <a:srgbClr val="00B0F0"/>
              </a:buClr>
              <a:defRPr sz="2000">
                <a:latin typeface="+mn-lt"/>
              </a:defRPr>
            </a:lvl1pPr>
            <a:lvl2pPr>
              <a:buClr>
                <a:srgbClr val="00B0F0"/>
              </a:buClr>
              <a:defRPr sz="2000">
                <a:latin typeface="+mn-lt"/>
              </a:defRPr>
            </a:lvl2pPr>
            <a:lvl3pPr marL="914400" indent="0">
              <a:buNone/>
              <a:defRPr sz="2000">
                <a:latin typeface="Alright Sans Regular" panose="02000503040000020004" pitchFamily="50" charset="0"/>
              </a:defRPr>
            </a:lvl3pPr>
            <a:lvl4pPr marL="1371600" indent="0">
              <a:buNone/>
              <a:defRPr sz="2000">
                <a:latin typeface="Alright Sans Regular" panose="02000503040000020004" pitchFamily="50" charset="0"/>
              </a:defRPr>
            </a:lvl4pPr>
            <a:lvl5pPr marL="1828800" indent="0">
              <a:buNone/>
              <a:defRPr sz="2000">
                <a:latin typeface="Alright Sans Regular" panose="02000503040000020004" pitchFamily="50" charset="0"/>
              </a:defRPr>
            </a:lvl5pPr>
          </a:lstStyle>
          <a:p>
            <a:pPr lvl="0"/>
            <a:r>
              <a:rPr lang="en-US"/>
              <a:t>Edit Master text styles</a:t>
            </a:r>
          </a:p>
          <a:p>
            <a:pPr lvl="1"/>
            <a:r>
              <a:rPr lang="en-US"/>
              <a:t>Second level</a:t>
            </a:r>
          </a:p>
          <a:p>
            <a:pPr lvl="1"/>
            <a:r>
              <a:rPr lang="en-US"/>
              <a:t>Third level</a:t>
            </a:r>
          </a:p>
          <a:p>
            <a:pPr lvl="1"/>
            <a:r>
              <a:rPr lang="en-US"/>
              <a:t>Fourth level</a:t>
            </a:r>
          </a:p>
          <a:p>
            <a:pPr lvl="1"/>
            <a:r>
              <a:rPr lang="en-US"/>
              <a:t>Fifth level</a:t>
            </a:r>
          </a:p>
        </p:txBody>
      </p:sp>
      <p:sp>
        <p:nvSpPr>
          <p:cNvPr id="5" name="Text Placeholder 4"/>
          <p:cNvSpPr>
            <a:spLocks noGrp="1"/>
          </p:cNvSpPr>
          <p:nvPr>
            <p:ph type="body" sz="quarter" idx="3"/>
          </p:nvPr>
        </p:nvSpPr>
        <p:spPr>
          <a:xfrm>
            <a:off x="6172201" y="1681163"/>
            <a:ext cx="5183188" cy="823912"/>
          </a:xfrm>
        </p:spPr>
        <p:txBody>
          <a:bodyPr anchor="b">
            <a:normAutofit/>
          </a:bodyPr>
          <a:lstStyle>
            <a:lvl1pPr marL="0" indent="0">
              <a:buNone/>
              <a:defRPr sz="2200" b="1" baseline="0">
                <a:solidFill>
                  <a:srgbClr val="00B0F0"/>
                </a:solidFill>
                <a:latin typeface="Arial Black" panose="020B0A040201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72201" y="2505075"/>
            <a:ext cx="5183188" cy="3684588"/>
          </a:xfrm>
        </p:spPr>
        <p:txBody>
          <a:bodyPr>
            <a:normAutofit/>
          </a:bodyPr>
          <a:lstStyle>
            <a:lvl1pPr marL="342900" indent="-342900">
              <a:buClr>
                <a:srgbClr val="00B0F0"/>
              </a:buClr>
              <a:buFont typeface="Arial" panose="020B0604020202020204" pitchFamily="34" charset="0"/>
              <a:buChar char="•"/>
              <a:defRPr sz="2000" baseline="0">
                <a:latin typeface="Calibri" panose="020F0502020204030204" pitchFamily="34" charset="0"/>
              </a:defRPr>
            </a:lvl1pPr>
            <a:lvl2pPr marL="800100" indent="-342900">
              <a:buClr>
                <a:srgbClr val="00B0F0"/>
              </a:buClr>
              <a:buFont typeface="Arial" panose="020B0604020202020204" pitchFamily="34" charset="0"/>
              <a:buChar char="•"/>
              <a:defRPr sz="2000" baseline="0">
                <a:latin typeface="Calibri" panose="020F0502020204030204" pitchFamily="34" charset="0"/>
              </a:defRPr>
            </a:lvl2pPr>
            <a:lvl3pPr marL="914400" indent="0">
              <a:buNone/>
              <a:defRPr sz="2000">
                <a:latin typeface="Alright Sans Regular" panose="02000503040000020004" pitchFamily="50" charset="0"/>
              </a:defRPr>
            </a:lvl3pPr>
            <a:lvl4pPr marL="1371600" indent="0">
              <a:buNone/>
              <a:defRPr sz="2000">
                <a:latin typeface="Alright Sans Regular" panose="02000503040000020004" pitchFamily="50" charset="0"/>
              </a:defRPr>
            </a:lvl4pPr>
            <a:lvl5pPr marL="1828800" indent="0">
              <a:buNone/>
              <a:defRPr sz="2000">
                <a:latin typeface="Alright Sans Regular" panose="02000503040000020004" pitchFamily="50" charset="0"/>
              </a:defRPr>
            </a:lvl5pPr>
          </a:lstStyle>
          <a:p>
            <a:pPr lvl="0"/>
            <a:r>
              <a:rPr lang="en-US"/>
              <a:t>Edit Master text styles</a:t>
            </a:r>
          </a:p>
          <a:p>
            <a:pPr lvl="1"/>
            <a:r>
              <a:rPr lang="en-US"/>
              <a:t>Second level</a:t>
            </a:r>
          </a:p>
          <a:p>
            <a:pPr lvl="1"/>
            <a:r>
              <a:rPr lang="en-US"/>
              <a:t>Third level</a:t>
            </a:r>
          </a:p>
          <a:p>
            <a:pPr lvl="1"/>
            <a:r>
              <a:rPr lang="en-US"/>
              <a:t>Fourth level</a:t>
            </a:r>
          </a:p>
          <a:p>
            <a:pPr lvl="1"/>
            <a:r>
              <a:rPr lang="en-US"/>
              <a:t>Fifth level</a:t>
            </a:r>
          </a:p>
        </p:txBody>
      </p:sp>
    </p:spTree>
    <p:extLst>
      <p:ext uri="{BB962C8B-B14F-4D97-AF65-F5344CB8AC3E}">
        <p14:creationId xmlns:p14="http://schemas.microsoft.com/office/powerpoint/2010/main" val="2402626849"/>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1_Intro and Content">
    <p:spTree>
      <p:nvGrpSpPr>
        <p:cNvPr id="1" name=""/>
        <p:cNvGrpSpPr/>
        <p:nvPr/>
      </p:nvGrpSpPr>
      <p:grpSpPr>
        <a:xfrm>
          <a:off x="0" y="0"/>
          <a:ext cx="0" cy="0"/>
          <a:chOff x="0" y="0"/>
          <a:chExt cx="0" cy="0"/>
        </a:xfrm>
      </p:grpSpPr>
      <p:sp>
        <p:nvSpPr>
          <p:cNvPr id="7" name="Title 1"/>
          <p:cNvSpPr>
            <a:spLocks noGrp="1"/>
          </p:cNvSpPr>
          <p:nvPr>
            <p:ph type="title"/>
          </p:nvPr>
        </p:nvSpPr>
        <p:spPr>
          <a:xfrm>
            <a:off x="838200" y="365127"/>
            <a:ext cx="10515600" cy="1325563"/>
          </a:xfrm>
        </p:spPr>
        <p:txBody>
          <a:bodyPr/>
          <a:lstStyle/>
          <a:p>
            <a:r>
              <a:rPr lang="en-US"/>
              <a:t>Click to edit Master title style</a:t>
            </a:r>
          </a:p>
        </p:txBody>
      </p:sp>
      <p:sp>
        <p:nvSpPr>
          <p:cNvPr id="8" name="Content Placeholder 2"/>
          <p:cNvSpPr>
            <a:spLocks noGrp="1"/>
          </p:cNvSpPr>
          <p:nvPr>
            <p:ph idx="1"/>
          </p:nvPr>
        </p:nvSpPr>
        <p:spPr>
          <a:xfrm>
            <a:off x="838200" y="1825625"/>
            <a:ext cx="10515600" cy="4351338"/>
          </a:xfrm>
        </p:spPr>
        <p:txBody>
          <a:bodyPr>
            <a:normAutofit/>
          </a:bodyPr>
          <a:lstStyle>
            <a:lvl1pPr>
              <a:buClr>
                <a:srgbClr val="00B0F0"/>
              </a:buClr>
              <a:defRPr sz="2000">
                <a:latin typeface="Alright Sans Regular" panose="02000503040000020004" pitchFamily="50" charset="0"/>
              </a:defRPr>
            </a:lvl1pPr>
            <a:lvl2pPr>
              <a:buClr>
                <a:srgbClr val="00B0F0"/>
              </a:buClr>
              <a:defRPr sz="2000">
                <a:latin typeface="Alright Sans Regular" panose="02000503040000020004" pitchFamily="50" charset="0"/>
              </a:defRPr>
            </a:lvl2pPr>
            <a:lvl3pPr marL="914400" indent="0">
              <a:buNone/>
              <a:defRPr/>
            </a:lvl3pPr>
            <a:lvl4pPr marL="1371600" indent="0">
              <a:buNone/>
              <a:defRPr/>
            </a:lvl4pPr>
            <a:lvl5pPr marL="1828800" indent="0">
              <a:buNone/>
              <a:defRPr/>
            </a:lvl5pPr>
          </a:lstStyle>
          <a:p>
            <a:pPr lvl="0"/>
            <a:r>
              <a:rPr lang="en-US"/>
              <a:t>Edit Master text styles</a:t>
            </a:r>
          </a:p>
          <a:p>
            <a:pPr lvl="1"/>
            <a:r>
              <a:rPr lang="en-US"/>
              <a:t>Second level</a:t>
            </a:r>
          </a:p>
          <a:p>
            <a:pPr lvl="1"/>
            <a:r>
              <a:rPr lang="en-US"/>
              <a:t>Third level</a:t>
            </a:r>
          </a:p>
          <a:p>
            <a:pPr lvl="1"/>
            <a:r>
              <a:rPr lang="en-US"/>
              <a:t>Fourth level</a:t>
            </a:r>
          </a:p>
          <a:p>
            <a:pPr lvl="1"/>
            <a:r>
              <a:rPr lang="en-US"/>
              <a:t>Fifth level</a:t>
            </a:r>
          </a:p>
        </p:txBody>
      </p:sp>
    </p:spTree>
    <p:extLst>
      <p:ext uri="{BB962C8B-B14F-4D97-AF65-F5344CB8AC3E}">
        <p14:creationId xmlns:p14="http://schemas.microsoft.com/office/powerpoint/2010/main" val="1722839755"/>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userDrawn="1">
  <p:cSld name="2_Intro and Content">
    <p:spTree>
      <p:nvGrpSpPr>
        <p:cNvPr id="1" name=""/>
        <p:cNvGrpSpPr/>
        <p:nvPr/>
      </p:nvGrpSpPr>
      <p:grpSpPr>
        <a:xfrm>
          <a:off x="0" y="0"/>
          <a:ext cx="0" cy="0"/>
          <a:chOff x="0" y="0"/>
          <a:chExt cx="0" cy="0"/>
        </a:xfrm>
      </p:grpSpPr>
      <p:sp>
        <p:nvSpPr>
          <p:cNvPr id="7" name="Title 1"/>
          <p:cNvSpPr>
            <a:spLocks noGrp="1"/>
          </p:cNvSpPr>
          <p:nvPr>
            <p:ph type="title"/>
          </p:nvPr>
        </p:nvSpPr>
        <p:spPr>
          <a:xfrm>
            <a:off x="838200" y="365127"/>
            <a:ext cx="10515600" cy="1325563"/>
          </a:xfrm>
        </p:spPr>
        <p:txBody>
          <a:bodyPr/>
          <a:lstStyle/>
          <a:p>
            <a:r>
              <a:rPr lang="en-US"/>
              <a:t>Click to edit Master title style</a:t>
            </a:r>
          </a:p>
        </p:txBody>
      </p:sp>
      <p:sp>
        <p:nvSpPr>
          <p:cNvPr id="8" name="Content Placeholder 2"/>
          <p:cNvSpPr>
            <a:spLocks noGrp="1"/>
          </p:cNvSpPr>
          <p:nvPr>
            <p:ph idx="1"/>
          </p:nvPr>
        </p:nvSpPr>
        <p:spPr>
          <a:xfrm>
            <a:off x="838200" y="1825625"/>
            <a:ext cx="10515600" cy="4351338"/>
          </a:xfrm>
        </p:spPr>
        <p:txBody>
          <a:bodyPr>
            <a:normAutofit/>
          </a:bodyPr>
          <a:lstStyle>
            <a:lvl1pPr>
              <a:buClr>
                <a:srgbClr val="00B0F0"/>
              </a:buClr>
              <a:defRPr sz="2000">
                <a:latin typeface="Alright Sans Regular" panose="02000503040000020004" pitchFamily="50" charset="0"/>
              </a:defRPr>
            </a:lvl1pPr>
            <a:lvl2pPr>
              <a:buClr>
                <a:srgbClr val="00B0F0"/>
              </a:buClr>
              <a:defRPr sz="2000">
                <a:latin typeface="Alright Sans Regular" panose="02000503040000020004" pitchFamily="50" charset="0"/>
              </a:defRPr>
            </a:lvl2pPr>
            <a:lvl3pPr marL="914400" indent="0">
              <a:buNone/>
              <a:defRPr/>
            </a:lvl3pPr>
            <a:lvl4pPr marL="1371600" indent="0">
              <a:buNone/>
              <a:defRPr/>
            </a:lvl4pPr>
            <a:lvl5pPr marL="1828800" indent="0">
              <a:buNone/>
              <a:defRPr/>
            </a:lvl5pPr>
          </a:lstStyle>
          <a:p>
            <a:pPr lvl="0"/>
            <a:r>
              <a:rPr lang="en-US"/>
              <a:t>Edit Master text styles</a:t>
            </a:r>
          </a:p>
          <a:p>
            <a:pPr lvl="1"/>
            <a:r>
              <a:rPr lang="en-US"/>
              <a:t>Second level</a:t>
            </a:r>
          </a:p>
          <a:p>
            <a:pPr lvl="1"/>
            <a:r>
              <a:rPr lang="en-US"/>
              <a:t>Third level</a:t>
            </a:r>
          </a:p>
          <a:p>
            <a:pPr lvl="1"/>
            <a:r>
              <a:rPr lang="en-US"/>
              <a:t>Fourth level</a:t>
            </a:r>
          </a:p>
          <a:p>
            <a:pPr lvl="1"/>
            <a:r>
              <a:rPr lang="en-US"/>
              <a:t>Fifth level</a:t>
            </a:r>
          </a:p>
        </p:txBody>
      </p:sp>
    </p:spTree>
    <p:extLst>
      <p:ext uri="{BB962C8B-B14F-4D97-AF65-F5344CB8AC3E}">
        <p14:creationId xmlns:p14="http://schemas.microsoft.com/office/powerpoint/2010/main" val="2081501940"/>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userDrawn="1">
  <p:cSld name="3_Intro and Content">
    <p:spTree>
      <p:nvGrpSpPr>
        <p:cNvPr id="1" name=""/>
        <p:cNvGrpSpPr/>
        <p:nvPr/>
      </p:nvGrpSpPr>
      <p:grpSpPr>
        <a:xfrm>
          <a:off x="0" y="0"/>
          <a:ext cx="0" cy="0"/>
          <a:chOff x="0" y="0"/>
          <a:chExt cx="0" cy="0"/>
        </a:xfrm>
      </p:grpSpPr>
      <p:sp>
        <p:nvSpPr>
          <p:cNvPr id="7" name="Title 1"/>
          <p:cNvSpPr>
            <a:spLocks noGrp="1"/>
          </p:cNvSpPr>
          <p:nvPr>
            <p:ph type="title"/>
          </p:nvPr>
        </p:nvSpPr>
        <p:spPr>
          <a:xfrm>
            <a:off x="838200" y="365127"/>
            <a:ext cx="10515600" cy="1325563"/>
          </a:xfrm>
        </p:spPr>
        <p:txBody>
          <a:bodyPr>
            <a:normAutofit/>
          </a:bodyPr>
          <a:lstStyle>
            <a:lvl1pPr>
              <a:defRPr sz="3200" baseline="0">
                <a:latin typeface="Arial Black" panose="020B0A04020102020204" pitchFamily="34" charset="0"/>
              </a:defRPr>
            </a:lvl1pPr>
          </a:lstStyle>
          <a:p>
            <a:r>
              <a:rPr lang="en-US"/>
              <a:t>Click to edit Master title style</a:t>
            </a:r>
          </a:p>
        </p:txBody>
      </p:sp>
      <p:sp>
        <p:nvSpPr>
          <p:cNvPr id="8" name="Content Placeholder 2"/>
          <p:cNvSpPr>
            <a:spLocks noGrp="1"/>
          </p:cNvSpPr>
          <p:nvPr>
            <p:ph idx="1"/>
          </p:nvPr>
        </p:nvSpPr>
        <p:spPr>
          <a:xfrm>
            <a:off x="838200" y="1825625"/>
            <a:ext cx="10515600" cy="3627824"/>
          </a:xfrm>
        </p:spPr>
        <p:txBody>
          <a:bodyPr>
            <a:normAutofit/>
          </a:bodyPr>
          <a:lstStyle>
            <a:lvl1pPr>
              <a:buClr>
                <a:srgbClr val="00B0F0"/>
              </a:buClr>
              <a:defRPr sz="2000" baseline="0">
                <a:latin typeface="Calibri" panose="020F0502020204030204" pitchFamily="34" charset="0"/>
              </a:defRPr>
            </a:lvl1pPr>
            <a:lvl2pPr>
              <a:buClr>
                <a:srgbClr val="00B0F0"/>
              </a:buClr>
              <a:defRPr sz="2000" baseline="0">
                <a:latin typeface="Calibri" panose="020F0502020204030204" pitchFamily="34" charset="0"/>
              </a:defRPr>
            </a:lvl2pPr>
            <a:lvl3pPr marL="914400" indent="0">
              <a:buNone/>
              <a:defRPr/>
            </a:lvl3pPr>
            <a:lvl4pPr marL="1371600" indent="0">
              <a:buNone/>
              <a:defRPr/>
            </a:lvl4pPr>
            <a:lvl5pPr marL="1828800" indent="0">
              <a:buNone/>
              <a:defRPr/>
            </a:lvl5pPr>
          </a:lstStyle>
          <a:p>
            <a:pPr lvl="0"/>
            <a:r>
              <a:rPr lang="en-US"/>
              <a:t>Edit Master text styles</a:t>
            </a:r>
          </a:p>
          <a:p>
            <a:pPr lvl="1"/>
            <a:r>
              <a:rPr lang="en-US"/>
              <a:t>Second level</a:t>
            </a:r>
          </a:p>
          <a:p>
            <a:pPr lvl="1"/>
            <a:r>
              <a:rPr lang="en-US"/>
              <a:t>Third level</a:t>
            </a:r>
          </a:p>
          <a:p>
            <a:pPr lvl="1"/>
            <a:r>
              <a:rPr lang="en-US"/>
              <a:t>Fourth level</a:t>
            </a:r>
          </a:p>
          <a:p>
            <a:pPr lvl="1"/>
            <a:r>
              <a:rPr lang="en-US"/>
              <a:t>Fifth level</a:t>
            </a:r>
          </a:p>
        </p:txBody>
      </p:sp>
    </p:spTree>
    <p:extLst>
      <p:ext uri="{BB962C8B-B14F-4D97-AF65-F5344CB8AC3E}">
        <p14:creationId xmlns:p14="http://schemas.microsoft.com/office/powerpoint/2010/main" val="3398124705"/>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userDrawn="1">
  <p:cSld name="1_Intro and Two Text Fields">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7"/>
            <a:ext cx="10515600" cy="1325563"/>
          </a:xfrm>
        </p:spPr>
        <p:txBody>
          <a:bodyPr>
            <a:normAutofit/>
          </a:bodyPr>
          <a:lstStyle>
            <a:lvl1pPr>
              <a:defRPr sz="3200" baseline="0">
                <a:latin typeface="Arial Black" panose="020B0A04020102020204" pitchFamily="34" charset="0"/>
              </a:defRPr>
            </a:lvl1pPr>
          </a:lstStyle>
          <a:p>
            <a:r>
              <a:rPr lang="en-US"/>
              <a:t>Click to edit Master title style</a:t>
            </a:r>
          </a:p>
        </p:txBody>
      </p:sp>
      <p:sp>
        <p:nvSpPr>
          <p:cNvPr id="4" name="Content Placeholder 3"/>
          <p:cNvSpPr>
            <a:spLocks noGrp="1"/>
          </p:cNvSpPr>
          <p:nvPr>
            <p:ph sz="half" idx="2"/>
          </p:nvPr>
        </p:nvSpPr>
        <p:spPr>
          <a:xfrm>
            <a:off x="839789" y="1839075"/>
            <a:ext cx="5157787" cy="3507283"/>
          </a:xfrm>
        </p:spPr>
        <p:txBody>
          <a:bodyPr>
            <a:normAutofit/>
          </a:bodyPr>
          <a:lstStyle>
            <a:lvl1pPr>
              <a:buClr>
                <a:srgbClr val="00B0F0"/>
              </a:buClr>
              <a:defRPr sz="2000" baseline="0">
                <a:latin typeface="Cal"/>
              </a:defRPr>
            </a:lvl1pPr>
            <a:lvl2pPr>
              <a:buClr>
                <a:srgbClr val="00B0F0"/>
              </a:buClr>
              <a:defRPr sz="2000" baseline="0">
                <a:latin typeface="Cal"/>
              </a:defRPr>
            </a:lvl2pPr>
            <a:lvl3pPr marL="914400" indent="0">
              <a:buNone/>
              <a:defRPr sz="2000">
                <a:latin typeface="Alright Sans Regular" panose="02000503040000020004" pitchFamily="50" charset="0"/>
              </a:defRPr>
            </a:lvl3pPr>
            <a:lvl4pPr marL="1371600" indent="0">
              <a:buNone/>
              <a:defRPr sz="2000">
                <a:latin typeface="Alright Sans Regular" panose="02000503040000020004" pitchFamily="50" charset="0"/>
              </a:defRPr>
            </a:lvl4pPr>
            <a:lvl5pPr marL="1828800" indent="0">
              <a:buNone/>
              <a:defRPr sz="2000">
                <a:latin typeface="Alright Sans Regular" panose="02000503040000020004" pitchFamily="50" charset="0"/>
              </a:defRPr>
            </a:lvl5pPr>
          </a:lstStyle>
          <a:p>
            <a:pPr lvl="0"/>
            <a:r>
              <a:rPr lang="en-US"/>
              <a:t>Edit Master text styles</a:t>
            </a:r>
          </a:p>
          <a:p>
            <a:pPr lvl="1"/>
            <a:r>
              <a:rPr lang="en-US"/>
              <a:t>Second level</a:t>
            </a:r>
          </a:p>
          <a:p>
            <a:pPr lvl="1"/>
            <a:r>
              <a:rPr lang="en-US"/>
              <a:t>Third level</a:t>
            </a:r>
          </a:p>
          <a:p>
            <a:pPr lvl="1"/>
            <a:r>
              <a:rPr lang="en-US"/>
              <a:t>Fourth level</a:t>
            </a:r>
          </a:p>
          <a:p>
            <a:pPr lvl="1"/>
            <a:r>
              <a:rPr lang="en-US"/>
              <a:t>Fifth level</a:t>
            </a:r>
          </a:p>
        </p:txBody>
      </p:sp>
      <p:sp>
        <p:nvSpPr>
          <p:cNvPr id="6" name="Content Placeholder 5"/>
          <p:cNvSpPr>
            <a:spLocks noGrp="1"/>
          </p:cNvSpPr>
          <p:nvPr>
            <p:ph sz="quarter" idx="4"/>
          </p:nvPr>
        </p:nvSpPr>
        <p:spPr>
          <a:xfrm>
            <a:off x="6172201" y="1839075"/>
            <a:ext cx="5183188" cy="3507283"/>
          </a:xfrm>
        </p:spPr>
        <p:txBody>
          <a:bodyPr>
            <a:normAutofit/>
          </a:bodyPr>
          <a:lstStyle>
            <a:lvl1pPr marL="342900" indent="-342900">
              <a:buClr>
                <a:srgbClr val="00B0F0"/>
              </a:buClr>
              <a:buFont typeface="Arial" panose="020B0604020202020204" pitchFamily="34" charset="0"/>
              <a:buChar char="•"/>
              <a:defRPr sz="2000" baseline="0">
                <a:latin typeface="Calibri" panose="020F0502020204030204" pitchFamily="34" charset="0"/>
              </a:defRPr>
            </a:lvl1pPr>
            <a:lvl2pPr marL="800100" indent="-342900">
              <a:buClr>
                <a:srgbClr val="00B0F0"/>
              </a:buClr>
              <a:buFont typeface="Arial" panose="020B0604020202020204" pitchFamily="34" charset="0"/>
              <a:buChar char="•"/>
              <a:defRPr sz="2000">
                <a:latin typeface="Alright Sans Regular" panose="02000503040000020004" pitchFamily="50" charset="0"/>
              </a:defRPr>
            </a:lvl2pPr>
            <a:lvl3pPr marL="914400" indent="0">
              <a:buNone/>
              <a:defRPr sz="2000">
                <a:latin typeface="Alright Sans Regular" panose="02000503040000020004" pitchFamily="50" charset="0"/>
              </a:defRPr>
            </a:lvl3pPr>
            <a:lvl4pPr marL="1371600" indent="0">
              <a:buNone/>
              <a:defRPr sz="2000">
                <a:latin typeface="Alright Sans Regular" panose="02000503040000020004" pitchFamily="50" charset="0"/>
              </a:defRPr>
            </a:lvl4pPr>
            <a:lvl5pPr marL="1828800" indent="0">
              <a:buNone/>
              <a:defRPr sz="2000">
                <a:latin typeface="Alright Sans Regular" panose="02000503040000020004" pitchFamily="50" charset="0"/>
              </a:defRPr>
            </a:lvl5pPr>
          </a:lstStyle>
          <a:p>
            <a:pPr lvl="0"/>
            <a:r>
              <a:rPr lang="en-US"/>
              <a:t>Edit Master text styles</a:t>
            </a:r>
          </a:p>
          <a:p>
            <a:pPr lvl="1"/>
            <a:r>
              <a:rPr lang="en-US"/>
              <a:t>Second level</a:t>
            </a:r>
          </a:p>
          <a:p>
            <a:pPr lvl="1"/>
            <a:r>
              <a:rPr lang="en-US"/>
              <a:t>Third level</a:t>
            </a:r>
          </a:p>
          <a:p>
            <a:pPr lvl="1"/>
            <a:r>
              <a:rPr lang="en-US"/>
              <a:t>Fourth level</a:t>
            </a:r>
          </a:p>
          <a:p>
            <a:pPr lvl="1"/>
            <a:r>
              <a:rPr lang="en-US"/>
              <a:t>Fifth level</a:t>
            </a:r>
          </a:p>
        </p:txBody>
      </p:sp>
    </p:spTree>
    <p:extLst>
      <p:ext uri="{BB962C8B-B14F-4D97-AF65-F5344CB8AC3E}">
        <p14:creationId xmlns:p14="http://schemas.microsoft.com/office/powerpoint/2010/main" val="3704673992"/>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itle">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814F962F-57DE-41E4-A1CB-4601A14D306C}" type="datetimeFigureOut">
              <a:rPr lang="en-US" smtClean="0"/>
              <a:t>8/3/2022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92A2D6A-590D-441D-9808-2FAFAFF51A2F}" type="slidenum">
              <a:rPr lang="en-US" smtClean="0"/>
              <a:t>‹#›</a:t>
            </a:fld>
            <a:endParaRPr lang="en-US"/>
          </a:p>
        </p:txBody>
      </p:sp>
    </p:spTree>
    <p:extLst>
      <p:ext uri="{BB962C8B-B14F-4D97-AF65-F5344CB8AC3E}">
        <p14:creationId xmlns:p14="http://schemas.microsoft.com/office/powerpoint/2010/main" val="2547718003"/>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userDrawn="1">
  <p:cSld name="1_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7"/>
            <a:ext cx="10515600" cy="1325563"/>
          </a:xfrm>
        </p:spPr>
        <p:txBody>
          <a:bodyPr>
            <a:normAutofit/>
          </a:bodyPr>
          <a:lstStyle>
            <a:lvl1pPr>
              <a:defRPr sz="3200" baseline="0">
                <a:latin typeface="Arial Black" panose="020B0A04020102020204" pitchFamily="34" charset="0"/>
              </a:defRPr>
            </a:lvl1pPr>
          </a:lstStyle>
          <a:p>
            <a:r>
              <a:rPr lang="en-US"/>
              <a:t>Click to edit Master title style</a:t>
            </a:r>
          </a:p>
        </p:txBody>
      </p:sp>
      <p:sp>
        <p:nvSpPr>
          <p:cNvPr id="4" name="Content Placeholder 3"/>
          <p:cNvSpPr>
            <a:spLocks noGrp="1"/>
          </p:cNvSpPr>
          <p:nvPr>
            <p:ph sz="half" idx="2"/>
          </p:nvPr>
        </p:nvSpPr>
        <p:spPr>
          <a:xfrm>
            <a:off x="839789" y="1839075"/>
            <a:ext cx="5157787" cy="4350589"/>
          </a:xfrm>
        </p:spPr>
        <p:txBody>
          <a:bodyPr>
            <a:normAutofit/>
          </a:bodyPr>
          <a:lstStyle>
            <a:lvl1pPr>
              <a:buClr>
                <a:srgbClr val="00B0F0"/>
              </a:buClr>
              <a:defRPr sz="2000" baseline="0">
                <a:latin typeface="Cal"/>
              </a:defRPr>
            </a:lvl1pPr>
            <a:lvl2pPr>
              <a:buClr>
                <a:srgbClr val="00B0F0"/>
              </a:buClr>
              <a:defRPr sz="2000" baseline="0">
                <a:latin typeface="Cal"/>
              </a:defRPr>
            </a:lvl2pPr>
            <a:lvl3pPr marL="914400" indent="0">
              <a:buNone/>
              <a:defRPr sz="2000">
                <a:latin typeface="Alright Sans Regular" panose="02000503040000020004" pitchFamily="50" charset="0"/>
              </a:defRPr>
            </a:lvl3pPr>
            <a:lvl4pPr marL="1371600" indent="0">
              <a:buNone/>
              <a:defRPr sz="2000">
                <a:latin typeface="Alright Sans Regular" panose="02000503040000020004" pitchFamily="50" charset="0"/>
              </a:defRPr>
            </a:lvl4pPr>
            <a:lvl5pPr marL="1828800" indent="0">
              <a:buNone/>
              <a:defRPr sz="2000">
                <a:latin typeface="Alright Sans Regular" panose="02000503040000020004" pitchFamily="50" charset="0"/>
              </a:defRPr>
            </a:lvl5pPr>
          </a:lstStyle>
          <a:p>
            <a:pPr lvl="0"/>
            <a:r>
              <a:rPr lang="en-US"/>
              <a:t>Edit Master text styles</a:t>
            </a:r>
          </a:p>
          <a:p>
            <a:pPr lvl="1"/>
            <a:r>
              <a:rPr lang="en-US"/>
              <a:t>Second level</a:t>
            </a:r>
          </a:p>
          <a:p>
            <a:pPr lvl="1"/>
            <a:r>
              <a:rPr lang="en-US"/>
              <a:t>Third level</a:t>
            </a:r>
          </a:p>
          <a:p>
            <a:pPr lvl="1"/>
            <a:r>
              <a:rPr lang="en-US"/>
              <a:t>Fourth level</a:t>
            </a:r>
          </a:p>
          <a:p>
            <a:pPr lvl="1"/>
            <a:r>
              <a:rPr lang="en-US"/>
              <a:t>Fifth level</a:t>
            </a:r>
          </a:p>
        </p:txBody>
      </p:sp>
      <p:sp>
        <p:nvSpPr>
          <p:cNvPr id="6" name="Content Placeholder 5"/>
          <p:cNvSpPr>
            <a:spLocks noGrp="1"/>
          </p:cNvSpPr>
          <p:nvPr>
            <p:ph sz="quarter" idx="4"/>
          </p:nvPr>
        </p:nvSpPr>
        <p:spPr>
          <a:xfrm>
            <a:off x="6172201" y="1839075"/>
            <a:ext cx="5183188" cy="4350589"/>
          </a:xfrm>
        </p:spPr>
        <p:txBody>
          <a:bodyPr>
            <a:normAutofit/>
          </a:bodyPr>
          <a:lstStyle>
            <a:lvl1pPr marL="342900" indent="-342900">
              <a:buClr>
                <a:srgbClr val="00B0F0"/>
              </a:buClr>
              <a:buFont typeface="Arial" panose="020B0604020202020204" pitchFamily="34" charset="0"/>
              <a:buChar char="•"/>
              <a:defRPr sz="2000" baseline="0">
                <a:latin typeface="Calibri" panose="020F0502020204030204" pitchFamily="34" charset="0"/>
              </a:defRPr>
            </a:lvl1pPr>
            <a:lvl2pPr marL="800100" indent="-342900">
              <a:buClr>
                <a:srgbClr val="00B0F0"/>
              </a:buClr>
              <a:buFont typeface="Arial" panose="020B0604020202020204" pitchFamily="34" charset="0"/>
              <a:buChar char="•"/>
              <a:defRPr sz="2000">
                <a:latin typeface="Alright Sans Regular" panose="02000503040000020004" pitchFamily="50" charset="0"/>
              </a:defRPr>
            </a:lvl2pPr>
            <a:lvl3pPr marL="914400" indent="0">
              <a:buNone/>
              <a:defRPr sz="2000">
                <a:latin typeface="Alright Sans Regular" panose="02000503040000020004" pitchFamily="50" charset="0"/>
              </a:defRPr>
            </a:lvl3pPr>
            <a:lvl4pPr marL="1371600" indent="0">
              <a:buNone/>
              <a:defRPr sz="2000">
                <a:latin typeface="Alright Sans Regular" panose="02000503040000020004" pitchFamily="50" charset="0"/>
              </a:defRPr>
            </a:lvl4pPr>
            <a:lvl5pPr marL="1828800" indent="0">
              <a:buNone/>
              <a:defRPr sz="2000">
                <a:latin typeface="Alright Sans Regular" panose="02000503040000020004" pitchFamily="50" charset="0"/>
              </a:defRPr>
            </a:lvl5pPr>
          </a:lstStyle>
          <a:p>
            <a:pPr lvl="0"/>
            <a:r>
              <a:rPr lang="en-US"/>
              <a:t>Edit Master text styles</a:t>
            </a:r>
          </a:p>
          <a:p>
            <a:pPr lvl="1"/>
            <a:r>
              <a:rPr lang="en-US"/>
              <a:t>Second level</a:t>
            </a:r>
          </a:p>
          <a:p>
            <a:pPr lvl="1"/>
            <a:r>
              <a:rPr lang="en-US"/>
              <a:t>Third level</a:t>
            </a:r>
          </a:p>
          <a:p>
            <a:pPr lvl="1"/>
            <a:r>
              <a:rPr lang="en-US"/>
              <a:t>Fourth level</a:t>
            </a:r>
          </a:p>
          <a:p>
            <a:pPr lvl="1"/>
            <a:r>
              <a:rPr lang="en-US"/>
              <a:t>Fifth level</a:t>
            </a:r>
          </a:p>
        </p:txBody>
      </p:sp>
    </p:spTree>
    <p:extLst>
      <p:ext uri="{BB962C8B-B14F-4D97-AF65-F5344CB8AC3E}">
        <p14:creationId xmlns:p14="http://schemas.microsoft.com/office/powerpoint/2010/main" val="1142273444"/>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showMasterSp="0" type="picTx">
  <p:cSld name="Picture with Caption">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DA134939-39C0-4522-A125-A13DFDA66490}"/>
              </a:ext>
            </a:extLst>
          </p:cNvPr>
          <p:cNvSpPr/>
          <p:nvPr/>
        </p:nvSpPr>
        <p:spPr>
          <a:xfrm>
            <a:off x="0" y="4578350"/>
            <a:ext cx="12188825" cy="2279650"/>
          </a:xfrm>
          <a:prstGeom prst="rect">
            <a:avLst/>
          </a:prstGeom>
          <a:solidFill>
            <a:srgbClr val="262626"/>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Picture Placeholder 2"/>
          <p:cNvSpPr>
            <a:spLocks noGrp="1" noChangeAspect="1"/>
          </p:cNvSpPr>
          <p:nvPr>
            <p:ph type="pic" idx="1"/>
          </p:nvPr>
        </p:nvSpPr>
        <p:spPr>
          <a:xfrm>
            <a:off x="15" y="0"/>
            <a:ext cx="12191985" cy="4578350"/>
          </a:xfrm>
          <a:solidFill>
            <a:schemeClr val="bg1">
              <a:lumMod val="85000"/>
            </a:schemeClr>
          </a:solidFill>
        </p:spPr>
        <p:txBody>
          <a:bodyPr lIns="457200" tIns="45720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2" name="Title 1"/>
          <p:cNvSpPr>
            <a:spLocks noGrp="1"/>
          </p:cNvSpPr>
          <p:nvPr>
            <p:ph type="title"/>
          </p:nvPr>
        </p:nvSpPr>
        <p:spPr>
          <a:xfrm>
            <a:off x="1097279" y="4799362"/>
            <a:ext cx="10113645" cy="743682"/>
          </a:xfrm>
        </p:spPr>
        <p:txBody>
          <a:bodyPr tIns="0" bIns="0" anchor="b">
            <a:noAutofit/>
          </a:bodyPr>
          <a:lstStyle>
            <a:lvl1pPr>
              <a:defRPr sz="3600" b="0">
                <a:solidFill>
                  <a:srgbClr val="FFFFFF"/>
                </a:solidFill>
              </a:defRPr>
            </a:lvl1pPr>
          </a:lstStyle>
          <a:p>
            <a:r>
              <a:rPr lang="en-US"/>
              <a:t>Click to edit Master title style</a:t>
            </a:r>
          </a:p>
        </p:txBody>
      </p:sp>
      <p:sp>
        <p:nvSpPr>
          <p:cNvPr id="4" name="Text Placeholder 3"/>
          <p:cNvSpPr>
            <a:spLocks noGrp="1"/>
          </p:cNvSpPr>
          <p:nvPr>
            <p:ph type="body" sz="half" idx="2"/>
          </p:nvPr>
        </p:nvSpPr>
        <p:spPr>
          <a:xfrm>
            <a:off x="1097279" y="5715000"/>
            <a:ext cx="10113264" cy="609600"/>
          </a:xfrm>
        </p:spPr>
        <p:txBody>
          <a:bodyPr lIns="91440" tIns="0" rIns="91440" bIns="0">
            <a:normAutofit/>
          </a:bodyPr>
          <a:lstStyle>
            <a:lvl1pPr marL="0" indent="0">
              <a:spcBef>
                <a:spcPts val="0"/>
              </a:spcBef>
              <a:spcAft>
                <a:spcPts val="600"/>
              </a:spcAft>
              <a:buNone/>
              <a:defRPr sz="18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lvl1pPr>
              <a:defRPr/>
            </a:lvl1pPr>
          </a:lstStyle>
          <a:p>
            <a:fld id="{4907D986-8816-4272-A432-0437A28A9828}" type="datetime1">
              <a:rPr lang="en-US" smtClean="0"/>
              <a:t>8/3/2022</a:t>
            </a:fld>
            <a:endParaRPr lang="en-US"/>
          </a:p>
        </p:txBody>
      </p:sp>
      <p:sp>
        <p:nvSpPr>
          <p:cNvPr id="6" name="Footer Placeholder 5"/>
          <p:cNvSpPr>
            <a:spLocks noGrp="1"/>
          </p:cNvSpPr>
          <p:nvPr>
            <p:ph type="ftr" sz="quarter" idx="11"/>
          </p:nvPr>
        </p:nvSpPr>
        <p:spPr>
          <a:xfrm>
            <a:off x="1097279" y="6446838"/>
            <a:ext cx="6818262" cy="365125"/>
          </a:xfrm>
        </p:spPr>
        <p:txBody>
          <a:bodyPr/>
          <a:lstStyle/>
          <a:p>
            <a:pPr algn="l"/>
            <a:endParaRPr lang="en-US"/>
          </a:p>
        </p:txBody>
      </p:sp>
      <p:sp>
        <p:nvSpPr>
          <p:cNvPr id="7" name="Slide Number Placeholder 6"/>
          <p:cNvSpPr>
            <a:spLocks noGrp="1"/>
          </p:cNvSpPr>
          <p:nvPr>
            <p:ph type="sldNum" sz="quarter" idx="12"/>
          </p:nvPr>
        </p:nvSpPr>
        <p:spPr/>
        <p:txBody>
          <a:bodyPr/>
          <a:lstStyle/>
          <a:p>
            <a:fld id="{3A98EE3D-8CD1-4C3F-BD1C-C98C9596463C}" type="slidenum">
              <a:rPr lang="en-US" smtClean="0"/>
              <a:t>‹#›</a:t>
            </a:fld>
            <a:endParaRPr lang="en-US"/>
          </a:p>
        </p:txBody>
      </p:sp>
    </p:spTree>
    <p:extLst>
      <p:ext uri="{BB962C8B-B14F-4D97-AF65-F5344CB8AC3E}">
        <p14:creationId xmlns:p14="http://schemas.microsoft.com/office/powerpoint/2010/main" val="257382913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1.xml"/><Relationship Id="rId13" Type="http://schemas.openxmlformats.org/officeDocument/2006/relationships/theme" Target="../theme/theme2.xml"/><Relationship Id="rId3" Type="http://schemas.openxmlformats.org/officeDocument/2006/relationships/slideLayout" Target="../slideLayouts/slideLayout16.xml"/><Relationship Id="rId7" Type="http://schemas.openxmlformats.org/officeDocument/2006/relationships/slideLayout" Target="../slideLayouts/slideLayout20.xml"/><Relationship Id="rId12" Type="http://schemas.openxmlformats.org/officeDocument/2006/relationships/slideLayout" Target="../slideLayouts/slideLayout25.xml"/><Relationship Id="rId2" Type="http://schemas.openxmlformats.org/officeDocument/2006/relationships/slideLayout" Target="../slideLayouts/slideLayout15.xml"/><Relationship Id="rId1" Type="http://schemas.openxmlformats.org/officeDocument/2006/relationships/slideLayout" Target="../slideLayouts/slideLayout14.xml"/><Relationship Id="rId6" Type="http://schemas.openxmlformats.org/officeDocument/2006/relationships/slideLayout" Target="../slideLayouts/slideLayout19.xml"/><Relationship Id="rId11" Type="http://schemas.openxmlformats.org/officeDocument/2006/relationships/slideLayout" Target="../slideLayouts/slideLayout24.xml"/><Relationship Id="rId5" Type="http://schemas.openxmlformats.org/officeDocument/2006/relationships/slideLayout" Target="../slideLayouts/slideLayout18.xml"/><Relationship Id="rId10" Type="http://schemas.openxmlformats.org/officeDocument/2006/relationships/slideLayout" Target="../slideLayouts/slideLayout23.xml"/><Relationship Id="rId4" Type="http://schemas.openxmlformats.org/officeDocument/2006/relationships/slideLayout" Target="../slideLayouts/slideLayout17.xml"/><Relationship Id="rId9" Type="http://schemas.openxmlformats.org/officeDocument/2006/relationships/slideLayout" Target="../slideLayouts/slideLayout22.xml"/><Relationship Id="rId14" Type="http://schemas.openxmlformats.org/officeDocument/2006/relationships/image" Target="../media/image2.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9E006DA2-2B61-944E-9F82-8D23679F355B}"/>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72AFFDA8-D11E-5140-BB2D-0B3EA5967215}"/>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B62E9D4E-E3DA-B54C-AEF7-8A45A67A127D}"/>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C6A3B54-49CF-7940-B204-990CB12951F4}" type="datetimeFigureOut">
              <a:rPr lang="en-US" smtClean="0"/>
              <a:t>8/3/2022</a:t>
            </a:fld>
            <a:endParaRPr lang="en-US"/>
          </a:p>
        </p:txBody>
      </p:sp>
      <p:sp>
        <p:nvSpPr>
          <p:cNvPr id="5" name="Footer Placeholder 4">
            <a:extLst>
              <a:ext uri="{FF2B5EF4-FFF2-40B4-BE49-F238E27FC236}">
                <a16:creationId xmlns:a16="http://schemas.microsoft.com/office/drawing/2014/main" id="{08211602-09DC-B648-AD93-A878F9A274B4}"/>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BCCEFB58-698E-FB4A-AF7D-40EF0DFBB431}"/>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04F0F6D-BAA6-9A40-82BA-C86F30A02670}" type="slidenum">
              <a:rPr lang="en-US" smtClean="0"/>
              <a:t>‹#›</a:t>
            </a:fld>
            <a:endParaRPr lang="en-US"/>
          </a:p>
        </p:txBody>
      </p:sp>
    </p:spTree>
    <p:extLst>
      <p:ext uri="{BB962C8B-B14F-4D97-AF65-F5344CB8AC3E}">
        <p14:creationId xmlns:p14="http://schemas.microsoft.com/office/powerpoint/2010/main" val="362713585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74" r:id="rId12"/>
    <p:sldLayoutId id="2147483675" r:id="rId13"/>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31800" y="142252"/>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31800" y="1602750"/>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pic>
        <p:nvPicPr>
          <p:cNvPr id="4" name="Picture 3"/>
          <p:cNvPicPr>
            <a:picLocks noChangeAspect="1"/>
          </p:cNvPicPr>
          <p:nvPr userDrawn="1"/>
        </p:nvPicPr>
        <p:blipFill>
          <a:blip r:embed="rId14" cstate="print">
            <a:extLst>
              <a:ext uri="{28A0092B-C50C-407E-A947-70E740481C1C}">
                <a14:useLocalDpi xmlns:a14="http://schemas.microsoft.com/office/drawing/2010/main" val="0"/>
              </a:ext>
            </a:extLst>
          </a:blip>
          <a:stretch>
            <a:fillRect/>
          </a:stretch>
        </p:blipFill>
        <p:spPr>
          <a:xfrm>
            <a:off x="95" y="0"/>
            <a:ext cx="12191810" cy="6858000"/>
          </a:xfrm>
          <a:prstGeom prst="rect">
            <a:avLst/>
          </a:prstGeom>
        </p:spPr>
      </p:pic>
    </p:spTree>
    <p:extLst>
      <p:ext uri="{BB962C8B-B14F-4D97-AF65-F5344CB8AC3E}">
        <p14:creationId xmlns:p14="http://schemas.microsoft.com/office/powerpoint/2010/main" val="4166715902"/>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2" r:id="rId11"/>
    <p:sldLayoutId id="2147483673" r:id="rId12"/>
  </p:sldLayoutIdLst>
  <p:txStyles>
    <p:titleStyle>
      <a:lvl1pPr algn="l" defTabSz="914400" rtl="0" eaLnBrk="1" latinLnBrk="0" hangingPunct="1">
        <a:lnSpc>
          <a:spcPct val="90000"/>
        </a:lnSpc>
        <a:spcBef>
          <a:spcPct val="0"/>
        </a:spcBef>
        <a:buNone/>
        <a:defRPr sz="3200" kern="1200">
          <a:solidFill>
            <a:srgbClr val="002060"/>
          </a:solidFill>
          <a:latin typeface="Arial Black" panose="020B0A04020102020204" pitchFamily="34" charset="0"/>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1.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image" Target="../media/image7.jp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Layout" Target="../slideLayouts/slideLayout5.xml"/></Relationships>
</file>

<file path=ppt/slides/_rels/slide5.xml.rels><?xml version="1.0" encoding="UTF-8" standalone="yes"?>
<Relationships xmlns="http://schemas.openxmlformats.org/package/2006/relationships"><Relationship Id="rId2" Type="http://schemas.openxmlformats.org/officeDocument/2006/relationships/image" Target="../media/image8.jp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2" Type="http://schemas.openxmlformats.org/officeDocument/2006/relationships/image" Target="../media/image9.jp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2.xml"/><Relationship Id="rId1" Type="http://schemas.openxmlformats.org/officeDocument/2006/relationships/slideLayout" Target="../slideLayouts/slideLayout12.xml"/><Relationship Id="rId4" Type="http://schemas.openxmlformats.org/officeDocument/2006/relationships/image" Target="../media/image10.png"/></Relationships>
</file>

<file path=ppt/slides/_rels/slide8.xml.rels><?xml version="1.0" encoding="UTF-8" standalone="yes"?>
<Relationships xmlns="http://schemas.openxmlformats.org/package/2006/relationships"><Relationship Id="rId2" Type="http://schemas.openxmlformats.org/officeDocument/2006/relationships/image" Target="../media/image11.jpg"/><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2" Type="http://schemas.openxmlformats.org/officeDocument/2006/relationships/image" Target="../media/image12.jpg"/><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2" Type="http://schemas.openxmlformats.org/officeDocument/2006/relationships/image" Target="../media/image13.jp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image" Target="../media/image6.jpg"/><Relationship Id="rId1" Type="http://schemas.openxmlformats.org/officeDocument/2006/relationships/slideLayout" Target="../slideLayouts/slideLayout18.xml"/></Relationships>
</file>

<file path=ppt/slides/_rels/slide13.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image" Target="../media/image6.jpg"/><Relationship Id="rId1" Type="http://schemas.openxmlformats.org/officeDocument/2006/relationships/slideLayout" Target="../slideLayouts/slideLayout15.xml"/><Relationship Id="rId4" Type="http://schemas.openxmlformats.org/officeDocument/2006/relationships/image" Target="../media/image16.png"/></Relationships>
</file>

<file path=ppt/slides/_rels/slide14.xml.rels><?xml version="1.0" encoding="UTF-8" standalone="yes"?>
<Relationships xmlns="http://schemas.openxmlformats.org/package/2006/relationships"><Relationship Id="rId2" Type="http://schemas.openxmlformats.org/officeDocument/2006/relationships/image" Target="../media/image17.jpg"/><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2" Type="http://schemas.openxmlformats.org/officeDocument/2006/relationships/image" Target="../media/image18.jp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image" Target="../media/image6.jp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image" Target="../media/image6.jpg"/><Relationship Id="rId1" Type="http://schemas.openxmlformats.org/officeDocument/2006/relationships/slideLayout" Target="../slideLayouts/slideLayout1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18.xml.rels><?xml version="1.0" encoding="UTF-8" standalone="yes"?>
<Relationships xmlns="http://schemas.openxmlformats.org/package/2006/relationships"><Relationship Id="rId3" Type="http://schemas.openxmlformats.org/officeDocument/2006/relationships/image" Target="../media/image20.jpg"/><Relationship Id="rId2" Type="http://schemas.openxmlformats.org/officeDocument/2006/relationships/image" Target="../media/image6.jpg"/><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image" Target="../media/image6.jpg"/><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3" Type="http://schemas.openxmlformats.org/officeDocument/2006/relationships/image" Target="../media/image22.jpg"/><Relationship Id="rId2" Type="http://schemas.openxmlformats.org/officeDocument/2006/relationships/image" Target="../media/image6.jpg"/><Relationship Id="rId1" Type="http://schemas.openxmlformats.org/officeDocument/2006/relationships/slideLayout" Target="../slideLayouts/slideLayout7.xml"/><Relationship Id="rId4" Type="http://schemas.openxmlformats.org/officeDocument/2006/relationships/image" Target="../media/image23.jpg"/></Relationships>
</file>

<file path=ppt/slides/_rels/slide21.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image" Target="../media/image6.jpg"/><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2" Type="http://schemas.openxmlformats.org/officeDocument/2006/relationships/image" Target="../media/image25.jpg"/><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3" Type="http://schemas.openxmlformats.org/officeDocument/2006/relationships/image" Target="../media/image26.jpg"/><Relationship Id="rId2" Type="http://schemas.openxmlformats.org/officeDocument/2006/relationships/image" Target="../media/image6.jpg"/><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3.xml"/><Relationship Id="rId1" Type="http://schemas.openxmlformats.org/officeDocument/2006/relationships/slideLayout" Target="../slideLayouts/slideLayout12.xml"/></Relationships>
</file>

<file path=ppt/slides/_rels/slide26.xml.rels><?xml version="1.0" encoding="UTF-8" standalone="yes"?>
<Relationships xmlns="http://schemas.openxmlformats.org/package/2006/relationships"><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image" Target="../media/image6.jpg"/><Relationship Id="rId1" Type="http://schemas.openxmlformats.org/officeDocument/2006/relationships/slideLayout" Target="../slideLayouts/slideLayout12.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36.jpg"/><Relationship Id="rId2" Type="http://schemas.openxmlformats.org/officeDocument/2006/relationships/image" Target="../media/image35.pn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Icon&#10;&#10;Description automatically generated">
            <a:extLst>
              <a:ext uri="{FF2B5EF4-FFF2-40B4-BE49-F238E27FC236}">
                <a16:creationId xmlns:a16="http://schemas.microsoft.com/office/drawing/2014/main" id="{DE5518EA-0A69-B1DF-34B4-2C6010494DE0}"/>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sp>
        <p:nvSpPr>
          <p:cNvPr id="4" name="TextBox 3">
            <a:extLst>
              <a:ext uri="{FF2B5EF4-FFF2-40B4-BE49-F238E27FC236}">
                <a16:creationId xmlns:a16="http://schemas.microsoft.com/office/drawing/2014/main" id="{6D9D06F2-93E2-2FF3-61C0-A5CD272BF2C5}"/>
              </a:ext>
            </a:extLst>
          </p:cNvPr>
          <p:cNvSpPr txBox="1"/>
          <p:nvPr/>
        </p:nvSpPr>
        <p:spPr>
          <a:xfrm>
            <a:off x="559294" y="506027"/>
            <a:ext cx="6454066" cy="5370701"/>
          </a:xfrm>
          <a:prstGeom prst="rect">
            <a:avLst/>
          </a:prstGeom>
          <a:noFill/>
        </p:spPr>
        <p:txBody>
          <a:bodyPr wrap="square" rtlCol="0">
            <a:spAutoFit/>
          </a:bodyPr>
          <a:lstStyle/>
          <a:p>
            <a:r>
              <a:rPr lang="en-US" sz="9600" dirty="0">
                <a:solidFill>
                  <a:schemeClr val="bg1"/>
                </a:solidFill>
                <a:latin typeface="Open Sans Condensed" panose="020B0806030504020204" pitchFamily="34" charset="0"/>
                <a:ea typeface="Open Sans Condensed" panose="020B0806030504020204" pitchFamily="34" charset="0"/>
                <a:cs typeface="Open Sans Condensed" panose="020B0806030504020204" pitchFamily="34" charset="0"/>
              </a:rPr>
              <a:t>INSPIRA</a:t>
            </a:r>
          </a:p>
          <a:p>
            <a:r>
              <a:rPr lang="en-US" sz="9600" dirty="0">
                <a:solidFill>
                  <a:schemeClr val="bg1"/>
                </a:solidFill>
                <a:latin typeface="Open Sans Condensed" panose="020B0806030504020204" pitchFamily="34" charset="0"/>
                <a:ea typeface="Open Sans Condensed" panose="020B0806030504020204" pitchFamily="34" charset="0"/>
                <a:cs typeface="Open Sans Condensed" panose="020B0806030504020204" pitchFamily="34" charset="0"/>
              </a:rPr>
              <a:t>HEALTH</a:t>
            </a:r>
          </a:p>
          <a:p>
            <a:pPr>
              <a:spcBef>
                <a:spcPts val="2400"/>
              </a:spcBef>
            </a:pPr>
            <a:r>
              <a:rPr lang="en-US" sz="6000" dirty="0">
                <a:solidFill>
                  <a:schemeClr val="bg1"/>
                </a:solidFill>
                <a:latin typeface="Futura PT Book" panose="020B0502020204020303" pitchFamily="34" charset="0"/>
                <a:ea typeface="Open Sans" panose="020B0606030504020204" pitchFamily="34" charset="0"/>
                <a:cs typeface="Open Sans" panose="020B0606030504020204" pitchFamily="34" charset="0"/>
              </a:rPr>
              <a:t>ANNUAL MEETING</a:t>
            </a:r>
          </a:p>
          <a:p>
            <a:pPr>
              <a:spcBef>
                <a:spcPts val="4200"/>
              </a:spcBef>
            </a:pPr>
            <a:r>
              <a:rPr lang="en-US" sz="3600" dirty="0">
                <a:solidFill>
                  <a:schemeClr val="bg1"/>
                </a:solidFill>
                <a:latin typeface="Futura PT Book" panose="020B0502020204020303" pitchFamily="34" charset="0"/>
                <a:ea typeface="Open Sans" panose="020B0606030504020204" pitchFamily="34" charset="0"/>
                <a:cs typeface="Open Sans" panose="020B0606030504020204" pitchFamily="34" charset="0"/>
              </a:rPr>
              <a:t>August 3, 2022</a:t>
            </a:r>
          </a:p>
        </p:txBody>
      </p:sp>
    </p:spTree>
    <p:extLst>
      <p:ext uri="{BB962C8B-B14F-4D97-AF65-F5344CB8AC3E}">
        <p14:creationId xmlns:p14="http://schemas.microsoft.com/office/powerpoint/2010/main" val="386300399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Graphical user interface, application&#10;&#10;Description automatically generated">
            <a:extLst>
              <a:ext uri="{FF2B5EF4-FFF2-40B4-BE49-F238E27FC236}">
                <a16:creationId xmlns:a16="http://schemas.microsoft.com/office/drawing/2014/main" id="{688839AD-13CD-A8F7-7660-7D28BCE40C93}"/>
              </a:ext>
            </a:extLst>
          </p:cNvPr>
          <p:cNvPicPr>
            <a:picLocks noGrp="1" noRot="1" noChangeAspect="1" noMove="1" noResize="1" noEditPoints="1" noAdjustHandles="1" noChangeArrowheads="1" noChangeShapeType="1" noCrop="1"/>
          </p:cNvPicPr>
          <p:nvPr/>
        </p:nvPicPr>
        <p:blipFill>
          <a:blip r:embed="rId3"/>
          <a:stretch>
            <a:fillRect/>
          </a:stretch>
        </p:blipFill>
        <p:spPr>
          <a:xfrm>
            <a:off x="0" y="0"/>
            <a:ext cx="12192000" cy="6858000"/>
          </a:xfrm>
          <a:prstGeom prst="rect">
            <a:avLst/>
          </a:prstGeom>
          <a:solidFill>
            <a:srgbClr val="0000FF"/>
          </a:solidFill>
        </p:spPr>
      </p:pic>
      <p:sp>
        <p:nvSpPr>
          <p:cNvPr id="7" name="TextBox 6">
            <a:extLst>
              <a:ext uri="{FF2B5EF4-FFF2-40B4-BE49-F238E27FC236}">
                <a16:creationId xmlns:a16="http://schemas.microsoft.com/office/drawing/2014/main" id="{6BC9BD67-EA2D-1A8A-CA99-3854D15D2AAD}"/>
              </a:ext>
            </a:extLst>
          </p:cNvPr>
          <p:cNvSpPr txBox="1"/>
          <p:nvPr/>
        </p:nvSpPr>
        <p:spPr>
          <a:xfrm>
            <a:off x="585926" y="1145220"/>
            <a:ext cx="2343705" cy="584775"/>
          </a:xfrm>
          <a:prstGeom prst="rect">
            <a:avLst/>
          </a:prstGeom>
          <a:noFill/>
        </p:spPr>
        <p:txBody>
          <a:bodyPr wrap="square" rtlCol="0">
            <a:spAutoFit/>
          </a:bodyPr>
          <a:lstStyle/>
          <a:p>
            <a:r>
              <a:rPr lang="en-US" sz="3200" b="1" dirty="0">
                <a:solidFill>
                  <a:srgbClr val="0000FF"/>
                </a:solidFill>
                <a:latin typeface="Open Sans" panose="020B0606030504020204" pitchFamily="34" charset="0"/>
                <a:ea typeface="Open Sans" panose="020B0606030504020204" pitchFamily="34" charset="0"/>
                <a:cs typeface="Open Sans" panose="020B0606030504020204" pitchFamily="34" charset="0"/>
              </a:rPr>
              <a:t>SUMMARY</a:t>
            </a:r>
          </a:p>
        </p:txBody>
      </p:sp>
      <p:sp>
        <p:nvSpPr>
          <p:cNvPr id="9" name="TextBox 8">
            <a:extLst>
              <a:ext uri="{FF2B5EF4-FFF2-40B4-BE49-F238E27FC236}">
                <a16:creationId xmlns:a16="http://schemas.microsoft.com/office/drawing/2014/main" id="{43B55ECD-9776-15BD-298E-FB920DC648BA}"/>
              </a:ext>
            </a:extLst>
          </p:cNvPr>
          <p:cNvSpPr txBox="1"/>
          <p:nvPr/>
        </p:nvSpPr>
        <p:spPr>
          <a:xfrm>
            <a:off x="585926" y="2213282"/>
            <a:ext cx="4499030" cy="3816429"/>
          </a:xfrm>
          <a:prstGeom prst="rect">
            <a:avLst/>
          </a:prstGeom>
          <a:noFill/>
        </p:spPr>
        <p:txBody>
          <a:bodyPr wrap="square" rtlCol="0">
            <a:spAutoFit/>
          </a:bodyPr>
          <a:lstStyle/>
          <a:p>
            <a:r>
              <a:rPr lang="en-US" sz="2400" b="1" dirty="0">
                <a:solidFill>
                  <a:srgbClr val="0000FF"/>
                </a:solidFill>
                <a:latin typeface="Futura PT Book" panose="020B0502020204020303" pitchFamily="34" charset="0"/>
              </a:rPr>
              <a:t>What is the objective of this presentation?</a:t>
            </a:r>
          </a:p>
          <a:p>
            <a:endParaRPr lang="en-US" dirty="0">
              <a:solidFill>
                <a:srgbClr val="0000FF"/>
              </a:solidFill>
              <a:latin typeface="Futura PT Book" panose="020B0502020204020303" pitchFamily="34" charset="0"/>
            </a:endParaRPr>
          </a:p>
          <a:p>
            <a:endParaRPr lang="en-US" sz="1400" dirty="0">
              <a:latin typeface="Futura PT Book" panose="020B0502020204020303" pitchFamily="34" charset="0"/>
            </a:endParaRPr>
          </a:p>
          <a:p>
            <a:r>
              <a:rPr lang="en-US" dirty="0">
                <a:latin typeface="Futura PT Book" panose="020B0502020204020303" pitchFamily="34" charset="0"/>
              </a:rPr>
              <a:t>N.J.S.A. 26:2H-12.50 requires that every general hospital conduct an annual public meeting organized to provide the community served by the hospital with information about the operation of the hospital, and to provide an opportunity for members of the public to ask questions and raise issues of concern.</a:t>
            </a:r>
          </a:p>
        </p:txBody>
      </p:sp>
      <p:sp>
        <p:nvSpPr>
          <p:cNvPr id="10" name="Rectangle 9">
            <a:extLst>
              <a:ext uri="{FF2B5EF4-FFF2-40B4-BE49-F238E27FC236}">
                <a16:creationId xmlns:a16="http://schemas.microsoft.com/office/drawing/2014/main" id="{F6F39786-6B4B-7019-B29D-4936C3536DE8}"/>
              </a:ext>
            </a:extLst>
          </p:cNvPr>
          <p:cNvSpPr/>
          <p:nvPr/>
        </p:nvSpPr>
        <p:spPr>
          <a:xfrm>
            <a:off x="708264" y="3148108"/>
            <a:ext cx="1242873" cy="62144"/>
          </a:xfrm>
          <a:prstGeom prst="rect">
            <a:avLst/>
          </a:prstGeom>
          <a:solidFill>
            <a:srgbClr val="0000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extBox 13">
            <a:extLst>
              <a:ext uri="{FF2B5EF4-FFF2-40B4-BE49-F238E27FC236}">
                <a16:creationId xmlns:a16="http://schemas.microsoft.com/office/drawing/2014/main" id="{F0797EEB-E2A1-7DD2-569E-4DF6EBB702D2}"/>
              </a:ext>
            </a:extLst>
          </p:cNvPr>
          <p:cNvSpPr txBox="1"/>
          <p:nvPr/>
        </p:nvSpPr>
        <p:spPr>
          <a:xfrm>
            <a:off x="6634255" y="2213282"/>
            <a:ext cx="4499030" cy="3262432"/>
          </a:xfrm>
          <a:prstGeom prst="rect">
            <a:avLst/>
          </a:prstGeom>
          <a:noFill/>
        </p:spPr>
        <p:txBody>
          <a:bodyPr wrap="square" rtlCol="0">
            <a:spAutoFit/>
          </a:bodyPr>
          <a:lstStyle/>
          <a:p>
            <a:r>
              <a:rPr lang="en-US" sz="2400" b="1" dirty="0">
                <a:solidFill>
                  <a:srgbClr val="0000FF"/>
                </a:solidFill>
                <a:latin typeface="Futura PT Book" panose="020B0502020204020303" pitchFamily="34" charset="0"/>
              </a:rPr>
              <a:t>What are the relevant points of the presentation?</a:t>
            </a:r>
          </a:p>
          <a:p>
            <a:endParaRPr lang="en-US" dirty="0">
              <a:solidFill>
                <a:srgbClr val="0000FF"/>
              </a:solidFill>
              <a:latin typeface="Futura PT Book" panose="020B0502020204020303" pitchFamily="34" charset="0"/>
            </a:endParaRPr>
          </a:p>
          <a:p>
            <a:pPr marL="285750" indent="-285750">
              <a:buClr>
                <a:srgbClr val="0000FF"/>
              </a:buClr>
              <a:buFont typeface="Arial" panose="020B0604020202020204" pitchFamily="34" charset="0"/>
              <a:buChar char="•"/>
            </a:pPr>
            <a:endParaRPr lang="en-US" sz="1400" dirty="0">
              <a:latin typeface="Futura PT Book" panose="020B0502020204020303" pitchFamily="34" charset="0"/>
            </a:endParaRPr>
          </a:p>
          <a:p>
            <a:pPr marL="285750" indent="-285750">
              <a:buClr>
                <a:srgbClr val="0000FF"/>
              </a:buClr>
              <a:buFont typeface="Arial" panose="020B0604020202020204" pitchFamily="34" charset="0"/>
              <a:buChar char="•"/>
            </a:pPr>
            <a:r>
              <a:rPr lang="en-US" dirty="0">
                <a:latin typeface="Futura PT Book" panose="020B0502020204020303" pitchFamily="34" charset="0"/>
              </a:rPr>
              <a:t>Strategic Plan</a:t>
            </a:r>
          </a:p>
          <a:p>
            <a:pPr marL="285750" indent="-285750">
              <a:buClr>
                <a:srgbClr val="0000FF"/>
              </a:buClr>
              <a:buFont typeface="Arial" panose="020B0604020202020204" pitchFamily="34" charset="0"/>
              <a:buChar char="•"/>
            </a:pPr>
            <a:r>
              <a:rPr lang="en-US" dirty="0">
                <a:latin typeface="Futura PT Book" panose="020B0502020204020303" pitchFamily="34" charset="0"/>
              </a:rPr>
              <a:t>Patient Testimonials</a:t>
            </a:r>
          </a:p>
          <a:p>
            <a:pPr marL="285750" indent="-285750">
              <a:buClr>
                <a:srgbClr val="0000FF"/>
              </a:buClr>
              <a:buFont typeface="Arial" panose="020B0604020202020204" pitchFamily="34" charset="0"/>
              <a:buChar char="•"/>
            </a:pPr>
            <a:r>
              <a:rPr lang="en-US" dirty="0">
                <a:latin typeface="Futura PT Book" panose="020B0502020204020303" pitchFamily="34" charset="0"/>
              </a:rPr>
              <a:t>New Programs</a:t>
            </a:r>
          </a:p>
          <a:p>
            <a:pPr marL="285750" indent="-285750">
              <a:buClr>
                <a:srgbClr val="0000FF"/>
              </a:buClr>
              <a:buFont typeface="Arial" panose="020B0604020202020204" pitchFamily="34" charset="0"/>
              <a:buChar char="•"/>
            </a:pPr>
            <a:r>
              <a:rPr lang="en-US" dirty="0">
                <a:latin typeface="Futura PT Book" panose="020B0502020204020303" pitchFamily="34" charset="0"/>
              </a:rPr>
              <a:t>Community Benefit</a:t>
            </a:r>
          </a:p>
          <a:p>
            <a:pPr marL="285750" indent="-285750">
              <a:buClr>
                <a:srgbClr val="0000FF"/>
              </a:buClr>
              <a:buFont typeface="Arial" panose="020B0604020202020204" pitchFamily="34" charset="0"/>
              <a:buChar char="•"/>
            </a:pPr>
            <a:r>
              <a:rPr lang="en-US" dirty="0">
                <a:latin typeface="Futura PT Book" panose="020B0502020204020303" pitchFamily="34" charset="0"/>
              </a:rPr>
              <a:t>Finance</a:t>
            </a:r>
          </a:p>
          <a:p>
            <a:pPr marL="285750" indent="-285750">
              <a:buClr>
                <a:srgbClr val="0000FF"/>
              </a:buClr>
              <a:buFont typeface="Arial" panose="020B0604020202020204" pitchFamily="34" charset="0"/>
              <a:buChar char="•"/>
            </a:pPr>
            <a:r>
              <a:rPr lang="en-US" dirty="0">
                <a:latin typeface="Futura PT Book" panose="020B0502020204020303" pitchFamily="34" charset="0"/>
              </a:rPr>
              <a:t>Investments in the Community</a:t>
            </a:r>
          </a:p>
          <a:p>
            <a:pPr marL="285750" indent="-285750">
              <a:buClr>
                <a:srgbClr val="0000FF"/>
              </a:buClr>
              <a:buFont typeface="Arial" panose="020B0604020202020204" pitchFamily="34" charset="0"/>
              <a:buChar char="•"/>
            </a:pPr>
            <a:endParaRPr lang="en-US" dirty="0">
              <a:latin typeface="Futura PT Book" panose="020B0502020204020303" pitchFamily="34" charset="0"/>
            </a:endParaRPr>
          </a:p>
        </p:txBody>
      </p:sp>
      <p:sp>
        <p:nvSpPr>
          <p:cNvPr id="16" name="Rectangle 15">
            <a:extLst>
              <a:ext uri="{FF2B5EF4-FFF2-40B4-BE49-F238E27FC236}">
                <a16:creationId xmlns:a16="http://schemas.microsoft.com/office/drawing/2014/main" id="{933E9B17-0405-5DD0-5620-9B75A09E824A}"/>
              </a:ext>
            </a:extLst>
          </p:cNvPr>
          <p:cNvSpPr/>
          <p:nvPr/>
        </p:nvSpPr>
        <p:spPr>
          <a:xfrm>
            <a:off x="6720759" y="3179180"/>
            <a:ext cx="1242873" cy="62144"/>
          </a:xfrm>
          <a:prstGeom prst="rect">
            <a:avLst/>
          </a:prstGeom>
          <a:solidFill>
            <a:srgbClr val="0000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61387996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09321D62-8812-464A-823D-EA8A46A955AE}"/>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sp>
        <p:nvSpPr>
          <p:cNvPr id="5" name="TextBox 4">
            <a:extLst>
              <a:ext uri="{FF2B5EF4-FFF2-40B4-BE49-F238E27FC236}">
                <a16:creationId xmlns:a16="http://schemas.microsoft.com/office/drawing/2014/main" id="{B605135A-DD76-5623-5F00-E68D69F03153}"/>
              </a:ext>
            </a:extLst>
          </p:cNvPr>
          <p:cNvSpPr txBox="1"/>
          <p:nvPr/>
        </p:nvSpPr>
        <p:spPr>
          <a:xfrm>
            <a:off x="807869" y="2086252"/>
            <a:ext cx="5184559" cy="2215991"/>
          </a:xfrm>
          <a:prstGeom prst="rect">
            <a:avLst/>
          </a:prstGeom>
          <a:noFill/>
        </p:spPr>
        <p:txBody>
          <a:bodyPr wrap="square" rtlCol="0">
            <a:spAutoFit/>
          </a:bodyPr>
          <a:lstStyle/>
          <a:p>
            <a:pPr algn="ctr"/>
            <a:r>
              <a:rPr lang="en-US" sz="4800" b="1" dirty="0">
                <a:solidFill>
                  <a:schemeClr val="bg1"/>
                </a:solidFill>
                <a:latin typeface="Open Sans" panose="020B0606030504020204" pitchFamily="34" charset="0"/>
                <a:ea typeface="Open Sans" panose="020B0606030504020204" pitchFamily="34" charset="0"/>
                <a:cs typeface="Open Sans" panose="020B0606030504020204" pitchFamily="34" charset="0"/>
              </a:rPr>
              <a:t>MISSION</a:t>
            </a:r>
          </a:p>
          <a:p>
            <a:pPr algn="ctr"/>
            <a:endParaRPr lang="en-US" dirty="0">
              <a:solidFill>
                <a:schemeClr val="bg1"/>
              </a:solidFill>
              <a:latin typeface="Futura PT Book" panose="020B0502020204020303" pitchFamily="34" charset="0"/>
            </a:endParaRPr>
          </a:p>
          <a:p>
            <a:pPr algn="ctr"/>
            <a:r>
              <a:rPr lang="en-US" dirty="0">
                <a:solidFill>
                  <a:schemeClr val="bg1"/>
                </a:solidFill>
                <a:latin typeface="Futura PT Book" panose="020B0502020204020303" pitchFamily="34" charset="0"/>
              </a:rPr>
              <a:t>To provide a safe and compassionate experience that improves the health and well-being of our community by placing the safety of our patients and support of our employees at the center of all we do. </a:t>
            </a:r>
          </a:p>
        </p:txBody>
      </p:sp>
      <p:sp>
        <p:nvSpPr>
          <p:cNvPr id="6" name="TextBox 5">
            <a:extLst>
              <a:ext uri="{FF2B5EF4-FFF2-40B4-BE49-F238E27FC236}">
                <a16:creationId xmlns:a16="http://schemas.microsoft.com/office/drawing/2014/main" id="{8BE1D007-746B-C880-5392-5C05D0391B6F}"/>
              </a:ext>
            </a:extLst>
          </p:cNvPr>
          <p:cNvSpPr txBox="1"/>
          <p:nvPr/>
        </p:nvSpPr>
        <p:spPr>
          <a:xfrm>
            <a:off x="6499934" y="2086251"/>
            <a:ext cx="5184559" cy="1938992"/>
          </a:xfrm>
          <a:prstGeom prst="rect">
            <a:avLst/>
          </a:prstGeom>
          <a:noFill/>
        </p:spPr>
        <p:txBody>
          <a:bodyPr wrap="square" rtlCol="0">
            <a:spAutoFit/>
          </a:bodyPr>
          <a:lstStyle/>
          <a:p>
            <a:pPr algn="ctr"/>
            <a:r>
              <a:rPr lang="en-US" sz="4800" b="1" dirty="0">
                <a:solidFill>
                  <a:schemeClr val="bg1"/>
                </a:solidFill>
                <a:latin typeface="Open Sans" panose="020B0606030504020204" pitchFamily="34" charset="0"/>
                <a:ea typeface="Open Sans" panose="020B0606030504020204" pitchFamily="34" charset="0"/>
                <a:cs typeface="Open Sans" panose="020B0606030504020204" pitchFamily="34" charset="0"/>
              </a:rPr>
              <a:t>VISION</a:t>
            </a:r>
          </a:p>
          <a:p>
            <a:pPr algn="ctr"/>
            <a:endParaRPr lang="en-US" dirty="0">
              <a:solidFill>
                <a:schemeClr val="bg1"/>
              </a:solidFill>
              <a:latin typeface="Futura PT Book" panose="020B0502020204020303" pitchFamily="34" charset="0"/>
            </a:endParaRPr>
          </a:p>
          <a:p>
            <a:pPr algn="ctr"/>
            <a:r>
              <a:rPr lang="en-US" dirty="0">
                <a:solidFill>
                  <a:schemeClr val="bg1"/>
                </a:solidFill>
                <a:latin typeface="Futura PT Book" panose="020B0502020204020303" pitchFamily="34" charset="0"/>
              </a:rPr>
              <a:t>Inspira Health inspires and empowers healthier communities by creating the highest quality and most desirable patient experience in the region.</a:t>
            </a:r>
          </a:p>
        </p:txBody>
      </p:sp>
      <p:cxnSp>
        <p:nvCxnSpPr>
          <p:cNvPr id="8" name="Straight Connector 7">
            <a:extLst>
              <a:ext uri="{FF2B5EF4-FFF2-40B4-BE49-F238E27FC236}">
                <a16:creationId xmlns:a16="http://schemas.microsoft.com/office/drawing/2014/main" id="{C8F22D4F-22DD-F8E2-23DC-3F8AEB7ED2ED}"/>
              </a:ext>
            </a:extLst>
          </p:cNvPr>
          <p:cNvCxnSpPr/>
          <p:nvPr/>
        </p:nvCxnSpPr>
        <p:spPr>
          <a:xfrm>
            <a:off x="6312023" y="1899821"/>
            <a:ext cx="0" cy="2618913"/>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75316647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5EC56016-90D8-4BD1-AA43-A9135D500A75}"/>
              </a:ext>
            </a:extLst>
          </p:cNvPr>
          <p:cNvSpPr/>
          <p:nvPr/>
        </p:nvSpPr>
        <p:spPr>
          <a:xfrm>
            <a:off x="7703155" y="5370990"/>
            <a:ext cx="4192923" cy="976544"/>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0" name="Picture 19" descr="Graphical user interface, application&#10;&#10;Description automatically generated">
            <a:extLst>
              <a:ext uri="{FF2B5EF4-FFF2-40B4-BE49-F238E27FC236}">
                <a16:creationId xmlns:a16="http://schemas.microsoft.com/office/drawing/2014/main" id="{01CCA931-CD79-C945-27E6-A7E1377A51A3}"/>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sp>
        <p:nvSpPr>
          <p:cNvPr id="21" name="Title 3">
            <a:extLst>
              <a:ext uri="{FF2B5EF4-FFF2-40B4-BE49-F238E27FC236}">
                <a16:creationId xmlns:a16="http://schemas.microsoft.com/office/drawing/2014/main" id="{742A0D2C-1249-0816-3927-216FCCF00421}"/>
              </a:ext>
            </a:extLst>
          </p:cNvPr>
          <p:cNvSpPr>
            <a:spLocks noGrp="1"/>
          </p:cNvSpPr>
          <p:nvPr>
            <p:ph type="title"/>
          </p:nvPr>
        </p:nvSpPr>
        <p:spPr>
          <a:xfrm>
            <a:off x="838200" y="355600"/>
            <a:ext cx="10515600" cy="1325563"/>
          </a:xfrm>
        </p:spPr>
        <p:txBody>
          <a:bodyPr/>
          <a:lstStyle/>
          <a:p>
            <a:r>
              <a:rPr lang="en-US" b="1" dirty="0">
                <a:solidFill>
                  <a:srgbClr val="0000FF"/>
                </a:solidFill>
                <a:latin typeface="Open Sans" panose="020B0606030504020204" pitchFamily="34" charset="0"/>
                <a:ea typeface="Open Sans" panose="020B0606030504020204" pitchFamily="34" charset="0"/>
                <a:cs typeface="Open Sans" panose="020B0606030504020204" pitchFamily="34" charset="0"/>
              </a:rPr>
              <a:t>An Inspira Health Safety Story</a:t>
            </a:r>
          </a:p>
        </p:txBody>
      </p:sp>
      <p:sp>
        <p:nvSpPr>
          <p:cNvPr id="27" name="Rectangle 26">
            <a:extLst>
              <a:ext uri="{FF2B5EF4-FFF2-40B4-BE49-F238E27FC236}">
                <a16:creationId xmlns:a16="http://schemas.microsoft.com/office/drawing/2014/main" id="{31D78E51-CF37-EADF-ADB0-564F28C9EE09}"/>
              </a:ext>
            </a:extLst>
          </p:cNvPr>
          <p:cNvSpPr/>
          <p:nvPr/>
        </p:nvSpPr>
        <p:spPr>
          <a:xfrm>
            <a:off x="949911" y="1402672"/>
            <a:ext cx="2361460" cy="106532"/>
          </a:xfrm>
          <a:prstGeom prst="rect">
            <a:avLst/>
          </a:prstGeom>
          <a:solidFill>
            <a:srgbClr val="0000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Content Placeholder 4">
            <a:extLst>
              <a:ext uri="{FF2B5EF4-FFF2-40B4-BE49-F238E27FC236}">
                <a16:creationId xmlns:a16="http://schemas.microsoft.com/office/drawing/2014/main" id="{D2FC987D-A11E-48A6-AFF9-6B02C830B4DA}"/>
              </a:ext>
            </a:extLst>
          </p:cNvPr>
          <p:cNvSpPr>
            <a:spLocks noGrp="1"/>
          </p:cNvSpPr>
          <p:nvPr>
            <p:ph sz="half" idx="2"/>
          </p:nvPr>
        </p:nvSpPr>
        <p:spPr>
          <a:xfrm>
            <a:off x="842477" y="1787703"/>
            <a:ext cx="10890607" cy="4401960"/>
          </a:xfrm>
        </p:spPr>
        <p:txBody>
          <a:bodyPr>
            <a:normAutofit fontScale="92500"/>
          </a:bodyPr>
          <a:lstStyle/>
          <a:p>
            <a:pPr marL="0" marR="0" indent="0">
              <a:lnSpc>
                <a:spcPct val="107000"/>
              </a:lnSpc>
              <a:spcBef>
                <a:spcPts val="0"/>
              </a:spcBef>
              <a:spcAft>
                <a:spcPts val="800"/>
              </a:spcAft>
              <a:buNone/>
            </a:pPr>
            <a:r>
              <a:rPr lang="en-US" sz="2000" dirty="0">
                <a:effectLst/>
                <a:latin typeface="Futura PT Book"/>
                <a:ea typeface="Calibri" panose="020F0502020204030204" pitchFamily="34" charset="0"/>
                <a:cs typeface="Times New Roman" panose="02020603050405020304" pitchFamily="18" charset="0"/>
              </a:rPr>
              <a:t>A member of our Marketing team received an email from one of our managers at an outpatient site. The manager was excited to share that she had been contacted by person who claimed to work for Google. He was going to help the practice gain added exposure through Google Streetview. He would arrange to have brief videos shot, showing the interior of the facility, which would link to our Google listing. </a:t>
            </a:r>
          </a:p>
          <a:p>
            <a:pPr marL="0" marR="0" indent="0">
              <a:lnSpc>
                <a:spcPct val="107000"/>
              </a:lnSpc>
              <a:spcBef>
                <a:spcPts val="0"/>
              </a:spcBef>
              <a:spcAft>
                <a:spcPts val="800"/>
              </a:spcAft>
              <a:buNone/>
            </a:pPr>
            <a:r>
              <a:rPr lang="en-US" sz="2000" dirty="0">
                <a:effectLst/>
                <a:latin typeface="Futura PT Book"/>
                <a:ea typeface="Calibri" panose="020F0502020204030204" pitchFamily="34" charset="0"/>
                <a:cs typeface="Times New Roman" panose="02020603050405020304" pitchFamily="18" charset="0"/>
              </a:rPr>
              <a:t>Our Marketing manager just felt that something didn’t seem right about this offer. For one thing, he noticed that the person did not have a Google email address. He reached out to a colleague on our digital team. He was also suspicious. He quickly determined the person was not on the list of approved Google Streetview vendors, and that this was nationwide scam that aimed to gain access to patient data. Our Marketing manager quickly shared this information with the practice manager and our Information Security team. Any possibility of harm was averted. Our employees applied a questioning attitude and then took the extra steps of verifying this was a scam, and notifying others to be on alert for it.</a:t>
            </a:r>
          </a:p>
          <a:p>
            <a:pPr marL="0" indent="0">
              <a:buNone/>
            </a:pPr>
            <a:endParaRPr lang="en-US" dirty="0"/>
          </a:p>
        </p:txBody>
      </p:sp>
    </p:spTree>
    <p:extLst>
      <p:ext uri="{BB962C8B-B14F-4D97-AF65-F5344CB8AC3E}">
        <p14:creationId xmlns:p14="http://schemas.microsoft.com/office/powerpoint/2010/main" val="142615736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 picture containing text, ocean floor&#10;&#10;Description automatically generated">
            <a:extLst>
              <a:ext uri="{FF2B5EF4-FFF2-40B4-BE49-F238E27FC236}">
                <a16:creationId xmlns:a16="http://schemas.microsoft.com/office/drawing/2014/main" id="{7D50E38D-3EEC-1C50-85E1-69A761840ACF}"/>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sp>
        <p:nvSpPr>
          <p:cNvPr id="4" name="TextBox 3">
            <a:extLst>
              <a:ext uri="{FF2B5EF4-FFF2-40B4-BE49-F238E27FC236}">
                <a16:creationId xmlns:a16="http://schemas.microsoft.com/office/drawing/2014/main" id="{657D532C-6EC4-1C58-AA92-6B87F0CF596E}"/>
              </a:ext>
            </a:extLst>
          </p:cNvPr>
          <p:cNvSpPr txBox="1"/>
          <p:nvPr/>
        </p:nvSpPr>
        <p:spPr>
          <a:xfrm>
            <a:off x="816746" y="1233996"/>
            <a:ext cx="4820574" cy="4616648"/>
          </a:xfrm>
          <a:prstGeom prst="rect">
            <a:avLst/>
          </a:prstGeom>
          <a:noFill/>
        </p:spPr>
        <p:txBody>
          <a:bodyPr wrap="square" rtlCol="0">
            <a:spAutoFit/>
          </a:bodyPr>
          <a:lstStyle/>
          <a:p>
            <a:r>
              <a:rPr lang="en-US" sz="2400" b="1" dirty="0">
                <a:solidFill>
                  <a:schemeClr val="bg1"/>
                </a:solidFill>
                <a:latin typeface="Open Sans" panose="020B0606030504020204" pitchFamily="34" charset="0"/>
                <a:ea typeface="Open Sans" panose="020B0606030504020204" pitchFamily="34" charset="0"/>
                <a:cs typeface="Open Sans" panose="020B0606030504020204" pitchFamily="34" charset="0"/>
              </a:rPr>
              <a:t>I.C.R.E.A.T.E.</a:t>
            </a:r>
          </a:p>
          <a:p>
            <a:r>
              <a:rPr lang="en-US" dirty="0">
                <a:solidFill>
                  <a:schemeClr val="bg1"/>
                </a:solidFill>
                <a:latin typeface="Futura PT Book" panose="020B0502020204020303" pitchFamily="34" charset="0"/>
              </a:rPr>
              <a:t>Innovation, Compassion, Reliability, Empathy, Access, Teamwork, Empowerment </a:t>
            </a:r>
          </a:p>
          <a:p>
            <a:r>
              <a:rPr lang="en-US" dirty="0">
                <a:solidFill>
                  <a:schemeClr val="bg1"/>
                </a:solidFill>
                <a:latin typeface="Futura PT Book" panose="020B0502020204020303" pitchFamily="34" charset="0"/>
              </a:rPr>
              <a:t>   </a:t>
            </a:r>
          </a:p>
          <a:p>
            <a:r>
              <a:rPr lang="en-US" sz="2400" b="1" dirty="0">
                <a:solidFill>
                  <a:schemeClr val="bg1"/>
                </a:solidFill>
                <a:latin typeface="Open Sans" panose="020B0606030504020204" pitchFamily="34" charset="0"/>
                <a:ea typeface="Open Sans" panose="020B0606030504020204" pitchFamily="34" charset="0"/>
                <a:cs typeface="Open Sans" panose="020B0606030504020204" pitchFamily="34" charset="0"/>
              </a:rPr>
              <a:t>Innovation</a:t>
            </a:r>
          </a:p>
          <a:p>
            <a:r>
              <a:rPr lang="en-US" dirty="0">
                <a:solidFill>
                  <a:schemeClr val="bg1"/>
                </a:solidFill>
                <a:latin typeface="Futura PT Book" panose="020B0502020204020303" pitchFamily="34" charset="0"/>
              </a:rPr>
              <a:t>We strive to employ ingenuity and new standards of care to improve our work every day.</a:t>
            </a:r>
          </a:p>
          <a:p>
            <a:endParaRPr lang="en-US" dirty="0">
              <a:solidFill>
                <a:schemeClr val="bg1"/>
              </a:solidFill>
              <a:latin typeface="Futura PT Book" panose="020B0502020204020303" pitchFamily="34" charset="0"/>
            </a:endParaRPr>
          </a:p>
          <a:p>
            <a:r>
              <a:rPr lang="en-US" sz="2400" b="1" dirty="0">
                <a:solidFill>
                  <a:schemeClr val="bg1"/>
                </a:solidFill>
                <a:latin typeface="Open Sans" panose="020B0606030504020204" pitchFamily="34" charset="0"/>
                <a:ea typeface="Open Sans" panose="020B0606030504020204" pitchFamily="34" charset="0"/>
                <a:cs typeface="Open Sans" panose="020B0606030504020204" pitchFamily="34" charset="0"/>
              </a:rPr>
              <a:t>Compassion</a:t>
            </a:r>
          </a:p>
          <a:p>
            <a:r>
              <a:rPr lang="en-US" dirty="0">
                <a:solidFill>
                  <a:schemeClr val="bg1"/>
                </a:solidFill>
                <a:latin typeface="Futura PT Book" panose="020B0502020204020303" pitchFamily="34" charset="0"/>
              </a:rPr>
              <a:t>We treat everyone equally with kindness and respect. </a:t>
            </a:r>
          </a:p>
          <a:p>
            <a:endParaRPr lang="en-US" dirty="0">
              <a:solidFill>
                <a:schemeClr val="bg1"/>
              </a:solidFill>
              <a:latin typeface="Futura PT Book" panose="020B0502020204020303" pitchFamily="34" charset="0"/>
            </a:endParaRPr>
          </a:p>
          <a:p>
            <a:r>
              <a:rPr lang="en-US" sz="2400" b="1" dirty="0">
                <a:solidFill>
                  <a:schemeClr val="bg1"/>
                </a:solidFill>
                <a:latin typeface="Open Sans" panose="020B0606030504020204" pitchFamily="34" charset="0"/>
                <a:ea typeface="Open Sans" panose="020B0606030504020204" pitchFamily="34" charset="0"/>
                <a:cs typeface="Open Sans" panose="020B0606030504020204" pitchFamily="34" charset="0"/>
              </a:rPr>
              <a:t>Reliability</a:t>
            </a:r>
          </a:p>
          <a:p>
            <a:r>
              <a:rPr lang="en-US" dirty="0">
                <a:solidFill>
                  <a:schemeClr val="bg1"/>
                </a:solidFill>
                <a:latin typeface="Futura PT Book" panose="020B0502020204020303" pitchFamily="34" charset="0"/>
              </a:rPr>
              <a:t>We put the safety of our patients, compliance and best practice at the forefront of all we do</a:t>
            </a:r>
            <a:r>
              <a:rPr lang="en-US" dirty="0">
                <a:solidFill>
                  <a:schemeClr val="bg1"/>
                </a:solidFill>
              </a:rPr>
              <a:t>. </a:t>
            </a:r>
          </a:p>
        </p:txBody>
      </p:sp>
      <p:sp>
        <p:nvSpPr>
          <p:cNvPr id="6" name="TextBox 5">
            <a:extLst>
              <a:ext uri="{FF2B5EF4-FFF2-40B4-BE49-F238E27FC236}">
                <a16:creationId xmlns:a16="http://schemas.microsoft.com/office/drawing/2014/main" id="{0F8FE5CB-690E-EA70-FD33-2E3C98602782}"/>
              </a:ext>
            </a:extLst>
          </p:cNvPr>
          <p:cNvSpPr txBox="1"/>
          <p:nvPr/>
        </p:nvSpPr>
        <p:spPr>
          <a:xfrm>
            <a:off x="6504373" y="1233996"/>
            <a:ext cx="5143130" cy="4616648"/>
          </a:xfrm>
          <a:prstGeom prst="rect">
            <a:avLst/>
          </a:prstGeom>
          <a:noFill/>
        </p:spPr>
        <p:txBody>
          <a:bodyPr wrap="square" rtlCol="0">
            <a:spAutoFit/>
          </a:bodyPr>
          <a:lstStyle/>
          <a:p>
            <a:r>
              <a:rPr lang="en-US" sz="2400" b="1" dirty="0">
                <a:solidFill>
                  <a:schemeClr val="bg1"/>
                </a:solidFill>
                <a:latin typeface="Open Sans" panose="020B0606030504020204" pitchFamily="34" charset="0"/>
                <a:ea typeface="Open Sans" panose="020B0606030504020204" pitchFamily="34" charset="0"/>
                <a:cs typeface="Open Sans" panose="020B0606030504020204" pitchFamily="34" charset="0"/>
              </a:rPr>
              <a:t>Empathy</a:t>
            </a:r>
          </a:p>
          <a:p>
            <a:r>
              <a:rPr lang="en-US" dirty="0">
                <a:solidFill>
                  <a:schemeClr val="bg1"/>
                </a:solidFill>
                <a:latin typeface="Futura PT Book" panose="020B0502020204020303" pitchFamily="34" charset="0"/>
              </a:rPr>
              <a:t>We listen and genuinely relate to others in order to make them feel seen and appreciated.</a:t>
            </a:r>
          </a:p>
          <a:p>
            <a:r>
              <a:rPr lang="en-US" dirty="0">
                <a:solidFill>
                  <a:schemeClr val="bg1"/>
                </a:solidFill>
                <a:latin typeface="Futura PT Book" panose="020B0502020204020303" pitchFamily="34" charset="0"/>
              </a:rPr>
              <a:t>   </a:t>
            </a:r>
          </a:p>
          <a:p>
            <a:r>
              <a:rPr lang="en-US" sz="2400" b="1" dirty="0">
                <a:solidFill>
                  <a:schemeClr val="bg1"/>
                </a:solidFill>
                <a:latin typeface="Open Sans" panose="020B0606030504020204" pitchFamily="34" charset="0"/>
                <a:ea typeface="Open Sans" panose="020B0606030504020204" pitchFamily="34" charset="0"/>
                <a:cs typeface="Open Sans" panose="020B0606030504020204" pitchFamily="34" charset="0"/>
              </a:rPr>
              <a:t>Access</a:t>
            </a:r>
          </a:p>
          <a:p>
            <a:r>
              <a:rPr lang="en-US" dirty="0">
                <a:solidFill>
                  <a:schemeClr val="bg1"/>
                </a:solidFill>
                <a:latin typeface="Futura PT Book" panose="020B0502020204020303" pitchFamily="34" charset="0"/>
              </a:rPr>
              <a:t>We provide a high-quality patient experience to all people.</a:t>
            </a:r>
          </a:p>
          <a:p>
            <a:endParaRPr lang="en-US" dirty="0">
              <a:solidFill>
                <a:schemeClr val="bg1"/>
              </a:solidFill>
              <a:latin typeface="Futura PT Book" panose="020B0502020204020303" pitchFamily="34" charset="0"/>
            </a:endParaRPr>
          </a:p>
          <a:p>
            <a:r>
              <a:rPr lang="en-US" sz="2400" b="1" dirty="0">
                <a:solidFill>
                  <a:schemeClr val="bg1"/>
                </a:solidFill>
                <a:latin typeface="Open Sans" panose="020B0606030504020204" pitchFamily="34" charset="0"/>
                <a:ea typeface="Open Sans" panose="020B0606030504020204" pitchFamily="34" charset="0"/>
                <a:cs typeface="Open Sans" panose="020B0606030504020204" pitchFamily="34" charset="0"/>
              </a:rPr>
              <a:t>Teamwork</a:t>
            </a:r>
          </a:p>
          <a:p>
            <a:r>
              <a:rPr lang="en-US" dirty="0">
                <a:solidFill>
                  <a:schemeClr val="bg1"/>
                </a:solidFill>
                <a:latin typeface="Futura PT Book" panose="020B0502020204020303" pitchFamily="34" charset="0"/>
              </a:rPr>
              <a:t>We collaborate and utilize the full breadth of the Inspira network to improve the experience of our patients.</a:t>
            </a:r>
          </a:p>
          <a:p>
            <a:endParaRPr lang="en-US" dirty="0">
              <a:solidFill>
                <a:schemeClr val="bg1"/>
              </a:solidFill>
              <a:latin typeface="Futura PT Book" panose="020B0502020204020303" pitchFamily="34" charset="0"/>
            </a:endParaRPr>
          </a:p>
          <a:p>
            <a:r>
              <a:rPr lang="en-US" sz="2400" b="1" dirty="0">
                <a:solidFill>
                  <a:schemeClr val="bg1"/>
                </a:solidFill>
                <a:latin typeface="Open Sans" panose="020B0606030504020204" pitchFamily="34" charset="0"/>
                <a:ea typeface="Open Sans" panose="020B0606030504020204" pitchFamily="34" charset="0"/>
                <a:cs typeface="Open Sans" panose="020B0606030504020204" pitchFamily="34" charset="0"/>
              </a:rPr>
              <a:t>Empowerment</a:t>
            </a:r>
          </a:p>
          <a:p>
            <a:r>
              <a:rPr lang="en-US" dirty="0">
                <a:solidFill>
                  <a:schemeClr val="bg1"/>
                </a:solidFill>
                <a:latin typeface="Futura PT Book" panose="020B0502020204020303" pitchFamily="34" charset="0"/>
              </a:rPr>
              <a:t>We educate and inspire positive change and healthier long-term outcomes.</a:t>
            </a:r>
            <a:endParaRPr lang="en-US" dirty="0">
              <a:solidFill>
                <a:schemeClr val="bg1"/>
              </a:solidFill>
            </a:endParaRPr>
          </a:p>
        </p:txBody>
      </p:sp>
      <p:sp>
        <p:nvSpPr>
          <p:cNvPr id="7" name="TextBox 6">
            <a:extLst>
              <a:ext uri="{FF2B5EF4-FFF2-40B4-BE49-F238E27FC236}">
                <a16:creationId xmlns:a16="http://schemas.microsoft.com/office/drawing/2014/main" id="{5508C352-4391-CE40-E7E9-EF1F1247F368}"/>
              </a:ext>
            </a:extLst>
          </p:cNvPr>
          <p:cNvSpPr txBox="1"/>
          <p:nvPr/>
        </p:nvSpPr>
        <p:spPr>
          <a:xfrm>
            <a:off x="2343839" y="432332"/>
            <a:ext cx="6141902" cy="646331"/>
          </a:xfrm>
          <a:prstGeom prst="rect">
            <a:avLst/>
          </a:prstGeom>
          <a:noFill/>
        </p:spPr>
        <p:txBody>
          <a:bodyPr wrap="square">
            <a:spAutoFit/>
          </a:bodyPr>
          <a:lstStyle/>
          <a:p>
            <a:pPr algn="ctr"/>
            <a:r>
              <a:rPr lang="en-US" sz="3600" b="1" dirty="0">
                <a:solidFill>
                  <a:schemeClr val="bg1"/>
                </a:solidFill>
                <a:latin typeface="Open Sans" panose="020B0606030504020204" pitchFamily="34" charset="0"/>
                <a:ea typeface="Open Sans" panose="020B0606030504020204" pitchFamily="34" charset="0"/>
                <a:cs typeface="Open Sans" panose="020B0606030504020204" pitchFamily="34" charset="0"/>
              </a:rPr>
              <a:t>VALUES</a:t>
            </a:r>
          </a:p>
        </p:txBody>
      </p:sp>
    </p:spTree>
    <p:extLst>
      <p:ext uri="{BB962C8B-B14F-4D97-AF65-F5344CB8AC3E}">
        <p14:creationId xmlns:p14="http://schemas.microsoft.com/office/powerpoint/2010/main" val="51566612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 picture containing shape&#10;&#10;Description automatically generated">
            <a:extLst>
              <a:ext uri="{FF2B5EF4-FFF2-40B4-BE49-F238E27FC236}">
                <a16:creationId xmlns:a16="http://schemas.microsoft.com/office/drawing/2014/main" id="{42A9EB2D-DD98-8929-A900-F674973FD739}"/>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sp>
        <p:nvSpPr>
          <p:cNvPr id="4" name="TextBox 3">
            <a:extLst>
              <a:ext uri="{FF2B5EF4-FFF2-40B4-BE49-F238E27FC236}">
                <a16:creationId xmlns:a16="http://schemas.microsoft.com/office/drawing/2014/main" id="{7A1A96DE-2A06-3D09-F759-21F7C01B7376}"/>
              </a:ext>
            </a:extLst>
          </p:cNvPr>
          <p:cNvSpPr txBox="1"/>
          <p:nvPr/>
        </p:nvSpPr>
        <p:spPr>
          <a:xfrm>
            <a:off x="0" y="2178637"/>
            <a:ext cx="12192000" cy="2031325"/>
          </a:xfrm>
          <a:prstGeom prst="rect">
            <a:avLst/>
          </a:prstGeom>
          <a:noFill/>
        </p:spPr>
        <p:txBody>
          <a:bodyPr wrap="square" rtlCol="0">
            <a:spAutoFit/>
          </a:bodyPr>
          <a:lstStyle/>
          <a:p>
            <a:pPr algn="ctr"/>
            <a:r>
              <a:rPr lang="en-US" sz="7200" dirty="0">
                <a:solidFill>
                  <a:schemeClr val="bg1"/>
                </a:solidFill>
                <a:latin typeface="Open Sans Condensed" panose="020B0806030504020204" pitchFamily="34" charset="0"/>
                <a:ea typeface="Open Sans Condensed" panose="020B0806030504020204" pitchFamily="34" charset="0"/>
                <a:cs typeface="Open Sans Condensed" panose="020B0806030504020204" pitchFamily="34" charset="0"/>
              </a:rPr>
              <a:t>THE FUTURE</a:t>
            </a:r>
          </a:p>
          <a:p>
            <a:pPr algn="ctr"/>
            <a:r>
              <a:rPr lang="en-US" sz="5400" dirty="0">
                <a:solidFill>
                  <a:schemeClr val="bg1"/>
                </a:solidFill>
                <a:latin typeface="Futura PT Light" panose="020B0402020204020303" pitchFamily="34" charset="0"/>
                <a:ea typeface="Open Sans Condensed" panose="020B0806030504020204" pitchFamily="34" charset="0"/>
                <a:cs typeface="Open Sans Condensed" panose="020B0806030504020204" pitchFamily="34" charset="0"/>
              </a:rPr>
              <a:t>OUR STRATEGIC PLAN</a:t>
            </a:r>
          </a:p>
        </p:txBody>
      </p:sp>
    </p:spTree>
    <p:extLst>
      <p:ext uri="{BB962C8B-B14F-4D97-AF65-F5344CB8AC3E}">
        <p14:creationId xmlns:p14="http://schemas.microsoft.com/office/powerpoint/2010/main" val="330779590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6894480-C7D0-08F6-DEBC-9BB4FA583822}"/>
              </a:ext>
            </a:extLst>
          </p:cNvPr>
          <p:cNvSpPr>
            <a:spLocks noGrp="1"/>
          </p:cNvSpPr>
          <p:nvPr>
            <p:ph type="title"/>
          </p:nvPr>
        </p:nvSpPr>
        <p:spPr/>
        <p:txBody>
          <a:bodyPr/>
          <a:lstStyle/>
          <a:p>
            <a:endParaRPr lang="en-US"/>
          </a:p>
        </p:txBody>
      </p:sp>
      <p:pic>
        <p:nvPicPr>
          <p:cNvPr id="5" name="Content Placeholder 4" descr="Graphical user interface, application&#10;&#10;Description automatically generated">
            <a:extLst>
              <a:ext uri="{FF2B5EF4-FFF2-40B4-BE49-F238E27FC236}">
                <a16:creationId xmlns:a16="http://schemas.microsoft.com/office/drawing/2014/main" id="{2A9C6BF3-FE0B-45A6-7DB1-1B298CF5CEF3}"/>
              </a:ext>
            </a:extLst>
          </p:cNvPr>
          <p:cNvPicPr>
            <a:picLocks noGrp="1" noRot="1" noChangeAspect="1" noMove="1" noResize="1" noEditPoints="1" noAdjustHandles="1" noChangeArrowheads="1" noChangeShapeType="1" noCrop="1"/>
          </p:cNvPicPr>
          <p:nvPr>
            <p:ph idx="1"/>
          </p:nvPr>
        </p:nvPicPr>
        <p:blipFill>
          <a:blip r:embed="rId3"/>
          <a:stretch>
            <a:fillRect/>
          </a:stretch>
        </p:blipFill>
        <p:spPr>
          <a:xfrm>
            <a:off x="-1" y="0"/>
            <a:ext cx="12191999" cy="6858000"/>
          </a:xfrm>
        </p:spPr>
      </p:pic>
      <p:sp>
        <p:nvSpPr>
          <p:cNvPr id="6" name="Title 1">
            <a:extLst>
              <a:ext uri="{FF2B5EF4-FFF2-40B4-BE49-F238E27FC236}">
                <a16:creationId xmlns:a16="http://schemas.microsoft.com/office/drawing/2014/main" id="{9F980CF3-09F3-BE01-69FA-4433C0F9452B}"/>
              </a:ext>
            </a:extLst>
          </p:cNvPr>
          <p:cNvSpPr txBox="1">
            <a:spLocks/>
          </p:cNvSpPr>
          <p:nvPr/>
        </p:nvSpPr>
        <p:spPr>
          <a:xfrm>
            <a:off x="213732" y="365127"/>
            <a:ext cx="10515600"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200" kern="1200" baseline="0">
                <a:solidFill>
                  <a:srgbClr val="002060"/>
                </a:solidFill>
                <a:latin typeface="Arial Black" panose="020B0A04020102020204" pitchFamily="34" charset="0"/>
                <a:ea typeface="+mj-ea"/>
                <a:cs typeface="+mj-cs"/>
              </a:defRPr>
            </a:lvl1pPr>
          </a:lstStyle>
          <a:p>
            <a:r>
              <a:rPr lang="en-US" b="1" dirty="0">
                <a:solidFill>
                  <a:srgbClr val="0000FF"/>
                </a:solidFill>
                <a:latin typeface="Open Sans" panose="020B0606030504020204" pitchFamily="34" charset="0"/>
                <a:ea typeface="Open Sans" panose="020B0606030504020204" pitchFamily="34" charset="0"/>
                <a:cs typeface="Open Sans" panose="020B0606030504020204" pitchFamily="34" charset="0"/>
              </a:rPr>
              <a:t>Committing to Our New Strategic Plan</a:t>
            </a:r>
          </a:p>
        </p:txBody>
      </p:sp>
      <p:sp>
        <p:nvSpPr>
          <p:cNvPr id="7" name="Rectangle 6">
            <a:extLst>
              <a:ext uri="{FF2B5EF4-FFF2-40B4-BE49-F238E27FC236}">
                <a16:creationId xmlns:a16="http://schemas.microsoft.com/office/drawing/2014/main" id="{974A7BBC-8DCA-6A2B-EDE9-6A1CEFB24282}"/>
              </a:ext>
            </a:extLst>
          </p:cNvPr>
          <p:cNvSpPr/>
          <p:nvPr/>
        </p:nvSpPr>
        <p:spPr>
          <a:xfrm>
            <a:off x="325443" y="1402672"/>
            <a:ext cx="2361460" cy="106532"/>
          </a:xfrm>
          <a:prstGeom prst="rect">
            <a:avLst/>
          </a:prstGeom>
          <a:solidFill>
            <a:srgbClr val="0000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26" name="Picture 2">
            <a:extLst>
              <a:ext uri="{FF2B5EF4-FFF2-40B4-BE49-F238E27FC236}">
                <a16:creationId xmlns:a16="http://schemas.microsoft.com/office/drawing/2014/main" id="{601FD5EB-2533-4FF4-A68D-A8CD0370260D}"/>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107583" y="1583431"/>
            <a:ext cx="8727897" cy="490944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01891964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Background pattern&#10;&#10;Description automatically generated">
            <a:extLst>
              <a:ext uri="{FF2B5EF4-FFF2-40B4-BE49-F238E27FC236}">
                <a16:creationId xmlns:a16="http://schemas.microsoft.com/office/drawing/2014/main" id="{5077EDDF-D466-C85B-34B2-19B6C47378AD}"/>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sp>
        <p:nvSpPr>
          <p:cNvPr id="6" name="TextBox 5">
            <a:extLst>
              <a:ext uri="{FF2B5EF4-FFF2-40B4-BE49-F238E27FC236}">
                <a16:creationId xmlns:a16="http://schemas.microsoft.com/office/drawing/2014/main" id="{0DC0A82A-4948-D77A-9F88-370FA3C546DD}"/>
              </a:ext>
            </a:extLst>
          </p:cNvPr>
          <p:cNvSpPr txBox="1"/>
          <p:nvPr/>
        </p:nvSpPr>
        <p:spPr>
          <a:xfrm>
            <a:off x="0" y="2178637"/>
            <a:ext cx="12192000" cy="1200329"/>
          </a:xfrm>
          <a:prstGeom prst="rect">
            <a:avLst/>
          </a:prstGeom>
          <a:noFill/>
        </p:spPr>
        <p:txBody>
          <a:bodyPr wrap="square" rtlCol="0">
            <a:spAutoFit/>
          </a:bodyPr>
          <a:lstStyle/>
          <a:p>
            <a:pPr algn="ctr"/>
            <a:r>
              <a:rPr lang="en-US" sz="7200" dirty="0">
                <a:solidFill>
                  <a:schemeClr val="bg1"/>
                </a:solidFill>
                <a:latin typeface="Open Sans Condensed" panose="020B0806030504020204" pitchFamily="34" charset="0"/>
                <a:ea typeface="Open Sans Condensed" panose="020B0806030504020204" pitchFamily="34" charset="0"/>
                <a:cs typeface="Open Sans Condensed" panose="020B0806030504020204" pitchFamily="34" charset="0"/>
              </a:rPr>
              <a:t>OUR PATIENTS’ STORIES</a:t>
            </a:r>
          </a:p>
        </p:txBody>
      </p:sp>
    </p:spTree>
    <p:extLst>
      <p:ext uri="{BB962C8B-B14F-4D97-AF65-F5344CB8AC3E}">
        <p14:creationId xmlns:p14="http://schemas.microsoft.com/office/powerpoint/2010/main" val="396509322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6091220E-66C2-9841-B327-52A6E2CF3B07}"/>
              </a:ext>
            </a:extLst>
          </p:cNvPr>
          <p:cNvPicPr>
            <a:picLocks noGrp="1" noRot="1" noChangeAspect="1" noMove="1" noResize="1" noEditPoints="1" noAdjustHandles="1" noChangeArrowheads="1" noChangeShapeType="1" noCrop="1"/>
          </p:cNvPicPr>
          <p:nvPr/>
        </p:nvPicPr>
        <p:blipFill>
          <a:blip r:embed="rId2"/>
          <a:srcRect/>
          <a:stretch/>
        </p:blipFill>
        <p:spPr>
          <a:xfrm>
            <a:off x="0" y="0"/>
            <a:ext cx="12192000" cy="6858000"/>
          </a:xfrm>
          <a:prstGeom prst="rect">
            <a:avLst/>
          </a:prstGeom>
        </p:spPr>
      </p:pic>
      <p:sp>
        <p:nvSpPr>
          <p:cNvPr id="2" name="TextBox 1">
            <a:extLst>
              <a:ext uri="{FF2B5EF4-FFF2-40B4-BE49-F238E27FC236}">
                <a16:creationId xmlns:a16="http://schemas.microsoft.com/office/drawing/2014/main" id="{BC82E558-4EB7-4009-5B40-246E79ED6E27}"/>
              </a:ext>
            </a:extLst>
          </p:cNvPr>
          <p:cNvSpPr txBox="1"/>
          <p:nvPr/>
        </p:nvSpPr>
        <p:spPr>
          <a:xfrm>
            <a:off x="199623" y="701898"/>
            <a:ext cx="3226158" cy="1092607"/>
          </a:xfrm>
          <a:prstGeom prst="rect">
            <a:avLst/>
          </a:prstGeom>
          <a:noFill/>
        </p:spPr>
        <p:txBody>
          <a:bodyPr wrap="square" rtlCol="0">
            <a:spAutoFit/>
          </a:bodyPr>
          <a:lstStyle/>
          <a:p>
            <a:pPr>
              <a:spcAft>
                <a:spcPts val="600"/>
              </a:spcAft>
            </a:pPr>
            <a:r>
              <a:rPr lang="en-US" sz="3200" b="1" dirty="0">
                <a:solidFill>
                  <a:srgbClr val="0000FF"/>
                </a:solidFill>
                <a:latin typeface="Open Sans" panose="020B0606030504020204" pitchFamily="34" charset="0"/>
                <a:ea typeface="Open Sans" panose="020B0606030504020204" pitchFamily="34" charset="0"/>
                <a:cs typeface="Open Sans" panose="020B0606030504020204" pitchFamily="34" charset="0"/>
              </a:rPr>
              <a:t>Anna Zamudio</a:t>
            </a:r>
          </a:p>
          <a:p>
            <a:r>
              <a:rPr lang="en-US" sz="2800" i="1" dirty="0">
                <a:solidFill>
                  <a:srgbClr val="0000FF"/>
                </a:solidFill>
                <a:latin typeface="Open Sans" panose="020B0606030504020204" pitchFamily="34" charset="0"/>
                <a:ea typeface="Open Sans" panose="020B0606030504020204" pitchFamily="34" charset="0"/>
                <a:cs typeface="Open Sans" panose="020B0606030504020204" pitchFamily="34" charset="0"/>
              </a:rPr>
              <a:t>Achieves Success</a:t>
            </a:r>
          </a:p>
        </p:txBody>
      </p:sp>
      <p:sp>
        <p:nvSpPr>
          <p:cNvPr id="3" name="TextBox 2">
            <a:extLst>
              <a:ext uri="{FF2B5EF4-FFF2-40B4-BE49-F238E27FC236}">
                <a16:creationId xmlns:a16="http://schemas.microsoft.com/office/drawing/2014/main" id="{9CFFC6E8-ECA3-0B4B-D71E-75107FDF8FAB}"/>
              </a:ext>
            </a:extLst>
          </p:cNvPr>
          <p:cNvSpPr txBox="1"/>
          <p:nvPr/>
        </p:nvSpPr>
        <p:spPr>
          <a:xfrm>
            <a:off x="199623" y="1886755"/>
            <a:ext cx="4037526" cy="3539430"/>
          </a:xfrm>
          <a:prstGeom prst="rect">
            <a:avLst/>
          </a:prstGeom>
          <a:noFill/>
        </p:spPr>
        <p:txBody>
          <a:bodyPr wrap="square" rtlCol="0">
            <a:spAutoFit/>
          </a:bodyPr>
          <a:lstStyle/>
          <a:p>
            <a:r>
              <a:rPr lang="en-US" sz="1400" b="0" i="0" dirty="0">
                <a:solidFill>
                  <a:srgbClr val="000000"/>
                </a:solidFill>
                <a:effectLst/>
                <a:latin typeface="futura-pt"/>
              </a:rPr>
              <a:t>For Anna Zamudio, Inspira’s Monarch Family Success Center has been a partner in her success for nearly a decade. The team has helped her achieve a string of goals that she set for herself. </a:t>
            </a:r>
          </a:p>
          <a:p>
            <a:endParaRPr lang="en-US" sz="1400" dirty="0">
              <a:solidFill>
                <a:srgbClr val="000000"/>
              </a:solidFill>
              <a:latin typeface="futura-pt"/>
            </a:endParaRPr>
          </a:p>
          <a:p>
            <a:r>
              <a:rPr lang="en-US" sz="1400" b="0" i="0" dirty="0">
                <a:solidFill>
                  <a:srgbClr val="000000"/>
                </a:solidFill>
                <a:effectLst/>
                <a:latin typeface="futura-pt"/>
              </a:rPr>
              <a:t>It was 2012 when Anna first walked into the Monarch Family Success Center, ready to volunteer as a member of New Jersey Youth Corps. She had no idea the team there would become an invaluable resource as she set goals for herself over the next nine years. From attending college, to finding a career to buying her own home, the Success Center team was always there and ready to help.</a:t>
            </a:r>
            <a:endParaRPr lang="en-US" sz="1400" dirty="0">
              <a:latin typeface="Futura PT Book" panose="020B0502020204020303" pitchFamily="34" charset="0"/>
            </a:endParaRPr>
          </a:p>
        </p:txBody>
      </p:sp>
      <p:sp>
        <p:nvSpPr>
          <p:cNvPr id="4" name="TextBox 3">
            <a:extLst>
              <a:ext uri="{FF2B5EF4-FFF2-40B4-BE49-F238E27FC236}">
                <a16:creationId xmlns:a16="http://schemas.microsoft.com/office/drawing/2014/main" id="{DC04BEC4-330C-8BB0-8DBF-47A824BACFEF}"/>
              </a:ext>
            </a:extLst>
          </p:cNvPr>
          <p:cNvSpPr txBox="1"/>
          <p:nvPr/>
        </p:nvSpPr>
        <p:spPr>
          <a:xfrm>
            <a:off x="199623" y="5479961"/>
            <a:ext cx="5190185" cy="923330"/>
          </a:xfrm>
          <a:prstGeom prst="rect">
            <a:avLst/>
          </a:prstGeom>
          <a:noFill/>
        </p:spPr>
        <p:txBody>
          <a:bodyPr wrap="square" rtlCol="0">
            <a:spAutoFit/>
          </a:bodyPr>
          <a:lstStyle/>
          <a:p>
            <a:r>
              <a:rPr lang="en-US" b="1" i="1" dirty="0">
                <a:solidFill>
                  <a:srgbClr val="0000FF"/>
                </a:solidFill>
                <a:effectLst/>
                <a:latin typeface="futura-pt"/>
              </a:rPr>
              <a:t>"Honestly, if it weren't for them, I don't know where I'd be now. I don't know what I would have done"</a:t>
            </a:r>
            <a:endParaRPr lang="en-US" b="1" i="1" dirty="0">
              <a:solidFill>
                <a:srgbClr val="0000FF"/>
              </a:solidFill>
              <a:latin typeface="Futura PT Book" panose="020B0502020204020303" pitchFamily="34" charset="0"/>
            </a:endParaRPr>
          </a:p>
        </p:txBody>
      </p:sp>
    </p:spTree>
    <p:extLst>
      <p:ext uri="{BB962C8B-B14F-4D97-AF65-F5344CB8AC3E}">
        <p14:creationId xmlns:p14="http://schemas.microsoft.com/office/powerpoint/2010/main" val="217599472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02F4B734-9A47-D647-98D8-44D24B3F6A70}"/>
              </a:ext>
            </a:extLst>
          </p:cNvPr>
          <p:cNvPicPr>
            <a:picLocks noGrp="1" noRot="1" noChangeAspect="1" noMove="1" noResize="1" noEditPoints="1" noAdjustHandles="1" noChangeArrowheads="1" noChangeShapeType="1" noCrop="1"/>
          </p:cNvPicPr>
          <p:nvPr/>
        </p:nvPicPr>
        <p:blipFill>
          <a:blip r:embed="rId2"/>
          <a:srcRect/>
          <a:stretch/>
        </p:blipFill>
        <p:spPr>
          <a:xfrm>
            <a:off x="0" y="0"/>
            <a:ext cx="12192000" cy="6858000"/>
          </a:xfrm>
          <a:prstGeom prst="rect">
            <a:avLst/>
          </a:prstGeom>
        </p:spPr>
      </p:pic>
      <p:sp>
        <p:nvSpPr>
          <p:cNvPr id="4" name="TextBox 3">
            <a:extLst>
              <a:ext uri="{FF2B5EF4-FFF2-40B4-BE49-F238E27FC236}">
                <a16:creationId xmlns:a16="http://schemas.microsoft.com/office/drawing/2014/main" id="{E2AB5578-62A0-1F90-8CBB-3E468044E151}"/>
              </a:ext>
            </a:extLst>
          </p:cNvPr>
          <p:cNvSpPr txBox="1"/>
          <p:nvPr/>
        </p:nvSpPr>
        <p:spPr>
          <a:xfrm>
            <a:off x="199623" y="701898"/>
            <a:ext cx="3741312" cy="1092607"/>
          </a:xfrm>
          <a:prstGeom prst="rect">
            <a:avLst/>
          </a:prstGeom>
          <a:noFill/>
        </p:spPr>
        <p:txBody>
          <a:bodyPr wrap="square" rtlCol="0">
            <a:spAutoFit/>
          </a:bodyPr>
          <a:lstStyle/>
          <a:p>
            <a:pPr>
              <a:spcAft>
                <a:spcPts val="600"/>
              </a:spcAft>
            </a:pPr>
            <a:r>
              <a:rPr lang="en-US" sz="3200" b="1" dirty="0">
                <a:solidFill>
                  <a:srgbClr val="0000FF"/>
                </a:solidFill>
                <a:latin typeface="Open Sans" panose="020B0606030504020204" pitchFamily="34" charset="0"/>
                <a:ea typeface="Open Sans" panose="020B0606030504020204" pitchFamily="34" charset="0"/>
                <a:cs typeface="Open Sans" panose="020B0606030504020204" pitchFamily="34" charset="0"/>
              </a:rPr>
              <a:t>Chuck Pellegrini</a:t>
            </a:r>
          </a:p>
          <a:p>
            <a:pPr>
              <a:spcAft>
                <a:spcPts val="600"/>
              </a:spcAft>
            </a:pPr>
            <a:r>
              <a:rPr lang="en-US" sz="2800" i="1" dirty="0">
                <a:solidFill>
                  <a:srgbClr val="0000FF"/>
                </a:solidFill>
                <a:latin typeface="Open Sans" panose="020B0606030504020204" pitchFamily="34" charset="0"/>
                <a:ea typeface="Open Sans" panose="020B0606030504020204" pitchFamily="34" charset="0"/>
                <a:cs typeface="Open Sans" panose="020B0606030504020204" pitchFamily="34" charset="0"/>
              </a:rPr>
              <a:t>An Important Walk</a:t>
            </a:r>
          </a:p>
        </p:txBody>
      </p:sp>
      <p:sp>
        <p:nvSpPr>
          <p:cNvPr id="5" name="TextBox 4">
            <a:extLst>
              <a:ext uri="{FF2B5EF4-FFF2-40B4-BE49-F238E27FC236}">
                <a16:creationId xmlns:a16="http://schemas.microsoft.com/office/drawing/2014/main" id="{7CC83273-74E1-A8C7-3799-BDCA00771096}"/>
              </a:ext>
            </a:extLst>
          </p:cNvPr>
          <p:cNvSpPr txBox="1"/>
          <p:nvPr/>
        </p:nvSpPr>
        <p:spPr>
          <a:xfrm>
            <a:off x="199623" y="1886755"/>
            <a:ext cx="4146997" cy="3539430"/>
          </a:xfrm>
          <a:prstGeom prst="rect">
            <a:avLst/>
          </a:prstGeom>
          <a:noFill/>
        </p:spPr>
        <p:txBody>
          <a:bodyPr wrap="square" rtlCol="0">
            <a:spAutoFit/>
          </a:bodyPr>
          <a:lstStyle/>
          <a:p>
            <a:r>
              <a:rPr lang="en-US" sz="1400" b="0" i="0" dirty="0">
                <a:solidFill>
                  <a:srgbClr val="000000"/>
                </a:solidFill>
                <a:effectLst/>
                <a:latin typeface="futura-pt"/>
              </a:rPr>
              <a:t>Chuck Pellegrini had a problem. Terrible pain in his ankle and a fear of seeking medical treatment threatened to keep him from participating in his youngest daughter's wedding. Everything was set, including the song that Chuck and his daughter Melissa would dance to – My Girl by the Temptations.</a:t>
            </a:r>
          </a:p>
          <a:p>
            <a:endParaRPr lang="en-US" sz="1400" dirty="0">
              <a:solidFill>
                <a:srgbClr val="000000"/>
              </a:solidFill>
              <a:latin typeface="futura-pt"/>
            </a:endParaRPr>
          </a:p>
          <a:p>
            <a:r>
              <a:rPr lang="en-US" sz="1400" b="0" i="0" dirty="0">
                <a:solidFill>
                  <a:srgbClr val="000000"/>
                </a:solidFill>
                <a:effectLst/>
                <a:latin typeface="futura-pt"/>
              </a:rPr>
              <a:t>Chuck didn't share his medical anxiety with many people because it was difficult to talk about, even with a physician. It was only the thought of not being able to walk his daughter down the aisle or dance with her that convinced him to visit </a:t>
            </a:r>
            <a:r>
              <a:rPr lang="en-US" sz="1400" b="0" i="0" u="none" strike="noStrike" dirty="0">
                <a:effectLst/>
                <a:latin typeface="futura-pt"/>
              </a:rPr>
              <a:t>Dr. Thomas McAndrew</a:t>
            </a:r>
            <a:r>
              <a:rPr lang="en-US" sz="1400" b="0" i="0" dirty="0">
                <a:effectLst/>
                <a:latin typeface="futura-pt"/>
              </a:rPr>
              <a:t>, an </a:t>
            </a:r>
            <a:r>
              <a:rPr lang="en-US" sz="1400" b="0" i="0" u="none" strike="noStrike" dirty="0">
                <a:effectLst/>
                <a:latin typeface="futura-pt"/>
              </a:rPr>
              <a:t>internal medicine</a:t>
            </a:r>
            <a:r>
              <a:rPr lang="en-US" sz="1400" b="0" i="0" dirty="0">
                <a:effectLst/>
                <a:latin typeface="futura-pt"/>
              </a:rPr>
              <a:t> </a:t>
            </a:r>
            <a:r>
              <a:rPr lang="en-US" sz="1400" b="0" i="0" dirty="0">
                <a:solidFill>
                  <a:srgbClr val="000000"/>
                </a:solidFill>
                <a:effectLst/>
                <a:latin typeface="futura-pt"/>
              </a:rPr>
              <a:t>physician he had seen only once before.</a:t>
            </a:r>
            <a:endParaRPr lang="en-US" sz="1400" dirty="0">
              <a:latin typeface="Futura PT Book" panose="020B0502020204020303" pitchFamily="34" charset="0"/>
            </a:endParaRPr>
          </a:p>
        </p:txBody>
      </p:sp>
      <p:sp>
        <p:nvSpPr>
          <p:cNvPr id="6" name="TextBox 5">
            <a:extLst>
              <a:ext uri="{FF2B5EF4-FFF2-40B4-BE49-F238E27FC236}">
                <a16:creationId xmlns:a16="http://schemas.microsoft.com/office/drawing/2014/main" id="{28D63A38-E251-27BC-9094-F8100B5215D2}"/>
              </a:ext>
            </a:extLst>
          </p:cNvPr>
          <p:cNvSpPr txBox="1"/>
          <p:nvPr/>
        </p:nvSpPr>
        <p:spPr>
          <a:xfrm>
            <a:off x="199623" y="5479961"/>
            <a:ext cx="5190185" cy="646331"/>
          </a:xfrm>
          <a:prstGeom prst="rect">
            <a:avLst/>
          </a:prstGeom>
          <a:noFill/>
        </p:spPr>
        <p:txBody>
          <a:bodyPr wrap="square" rtlCol="0">
            <a:spAutoFit/>
          </a:bodyPr>
          <a:lstStyle/>
          <a:p>
            <a:r>
              <a:rPr lang="en-US" b="1" i="1" dirty="0">
                <a:solidFill>
                  <a:srgbClr val="0000FF"/>
                </a:solidFill>
                <a:effectLst/>
                <a:latin typeface="futura-pt"/>
              </a:rPr>
              <a:t>"I was so comfortable, I was able to talk to him about my fears.”</a:t>
            </a:r>
            <a:endParaRPr lang="en-US" b="1" i="1" dirty="0">
              <a:solidFill>
                <a:srgbClr val="0000FF"/>
              </a:solidFill>
              <a:latin typeface="Futura PT Book" panose="020B0502020204020303" pitchFamily="34" charset="0"/>
            </a:endParaRPr>
          </a:p>
        </p:txBody>
      </p:sp>
    </p:spTree>
    <p:extLst>
      <p:ext uri="{BB962C8B-B14F-4D97-AF65-F5344CB8AC3E}">
        <p14:creationId xmlns:p14="http://schemas.microsoft.com/office/powerpoint/2010/main" val="152179938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Graphical user interface, application&#10;&#10;Description automatically generated">
            <a:extLst>
              <a:ext uri="{FF2B5EF4-FFF2-40B4-BE49-F238E27FC236}">
                <a16:creationId xmlns:a16="http://schemas.microsoft.com/office/drawing/2014/main" id="{BFEF7DA1-2689-7CEA-4EAE-A14724918A33}"/>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sp>
        <p:nvSpPr>
          <p:cNvPr id="2" name="TextBox 1">
            <a:extLst>
              <a:ext uri="{FF2B5EF4-FFF2-40B4-BE49-F238E27FC236}">
                <a16:creationId xmlns:a16="http://schemas.microsoft.com/office/drawing/2014/main" id="{45C88382-FE69-4F7A-A93D-C775422CEE1E}"/>
              </a:ext>
            </a:extLst>
          </p:cNvPr>
          <p:cNvSpPr txBox="1"/>
          <p:nvPr/>
        </p:nvSpPr>
        <p:spPr>
          <a:xfrm>
            <a:off x="132202" y="589239"/>
            <a:ext cx="7705507" cy="584775"/>
          </a:xfrm>
          <a:prstGeom prst="rect">
            <a:avLst/>
          </a:prstGeom>
          <a:noFill/>
        </p:spPr>
        <p:txBody>
          <a:bodyPr wrap="none" rtlCol="0">
            <a:spAutoFit/>
          </a:bodyPr>
          <a:lstStyle/>
          <a:p>
            <a:r>
              <a:rPr lang="en-US" sz="3200" b="1" dirty="0">
                <a:solidFill>
                  <a:srgbClr val="0000FF"/>
                </a:solidFill>
                <a:latin typeface="Open Sans" panose="020B0606030504020204" pitchFamily="34" charset="0"/>
                <a:ea typeface="Open Sans" panose="020B0606030504020204" pitchFamily="34" charset="0"/>
                <a:cs typeface="Open Sans" panose="020B0606030504020204" pitchFamily="34" charset="0"/>
              </a:rPr>
              <a:t>Inspira’s COVID-19 Recovery Program</a:t>
            </a:r>
            <a:endParaRPr lang="en-US" dirty="0"/>
          </a:p>
        </p:txBody>
      </p:sp>
      <p:sp>
        <p:nvSpPr>
          <p:cNvPr id="9" name="Flowchart: Alternate Process 8">
            <a:extLst>
              <a:ext uri="{FF2B5EF4-FFF2-40B4-BE49-F238E27FC236}">
                <a16:creationId xmlns:a16="http://schemas.microsoft.com/office/drawing/2014/main" id="{392B96D4-C0D2-4A3D-A645-E60CCB7C3769}"/>
              </a:ext>
            </a:extLst>
          </p:cNvPr>
          <p:cNvSpPr/>
          <p:nvPr/>
        </p:nvSpPr>
        <p:spPr>
          <a:xfrm>
            <a:off x="2727249" y="4951711"/>
            <a:ext cx="5475383" cy="1156771"/>
          </a:xfrm>
          <a:prstGeom prst="flowChartAlternateProcess">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6" name="TextBox 5">
            <a:extLst>
              <a:ext uri="{FF2B5EF4-FFF2-40B4-BE49-F238E27FC236}">
                <a16:creationId xmlns:a16="http://schemas.microsoft.com/office/drawing/2014/main" id="{2BA644E0-E62E-4C1A-AD8E-AB0D20168A07}"/>
              </a:ext>
            </a:extLst>
          </p:cNvPr>
          <p:cNvSpPr txBox="1"/>
          <p:nvPr/>
        </p:nvSpPr>
        <p:spPr>
          <a:xfrm>
            <a:off x="548778" y="1875603"/>
            <a:ext cx="5059496" cy="3231654"/>
          </a:xfrm>
          <a:prstGeom prst="rect">
            <a:avLst/>
          </a:prstGeom>
          <a:noFill/>
        </p:spPr>
        <p:txBody>
          <a:bodyPr wrap="square">
            <a:spAutoFit/>
          </a:bodyPr>
          <a:lstStyle/>
          <a:p>
            <a:r>
              <a:rPr lang="en-US" sz="2400" b="1" dirty="0">
                <a:effectLst/>
                <a:latin typeface="Calibri" panose="020F0502020204030204" pitchFamily="34" charset="0"/>
                <a:ea typeface="Calibri" panose="020F0502020204030204" pitchFamily="34" charset="0"/>
              </a:rPr>
              <a:t>COVID Long Haulers </a:t>
            </a:r>
            <a:r>
              <a:rPr lang="en-US" sz="2400" dirty="0">
                <a:effectLst/>
                <a:latin typeface="Calibri" panose="020F0502020204030204" pitchFamily="34" charset="0"/>
                <a:ea typeface="Calibri" panose="020F0502020204030204" pitchFamily="34" charset="0"/>
              </a:rPr>
              <a:t>experience lingering health problems after their acute symptoms dissipate:</a:t>
            </a:r>
          </a:p>
          <a:p>
            <a:pPr marL="285750" indent="-285750">
              <a:buFont typeface="Arial" panose="020B0604020202020204" pitchFamily="34" charset="0"/>
              <a:buChar char="•"/>
            </a:pPr>
            <a:r>
              <a:rPr lang="en-US" sz="2400" dirty="0">
                <a:latin typeface="Calibri" panose="020F0502020204030204" pitchFamily="34" charset="0"/>
                <a:ea typeface="Calibri" panose="020F0502020204030204" pitchFamily="34" charset="0"/>
              </a:rPr>
              <a:t>Chronic headaches</a:t>
            </a:r>
          </a:p>
          <a:p>
            <a:pPr marL="285750" indent="-285750">
              <a:buFont typeface="Arial" panose="020B0604020202020204" pitchFamily="34" charset="0"/>
              <a:buChar char="•"/>
            </a:pPr>
            <a:r>
              <a:rPr lang="en-US" sz="2400" dirty="0">
                <a:effectLst/>
                <a:latin typeface="Calibri" panose="020F0502020204030204" pitchFamily="34" charset="0"/>
                <a:ea typeface="Calibri" panose="020F0502020204030204" pitchFamily="34" charset="0"/>
              </a:rPr>
              <a:t>Shortness of breath</a:t>
            </a:r>
          </a:p>
          <a:p>
            <a:pPr marL="285750" indent="-285750">
              <a:buFont typeface="Arial" panose="020B0604020202020204" pitchFamily="34" charset="0"/>
              <a:buChar char="•"/>
            </a:pPr>
            <a:r>
              <a:rPr lang="en-US" sz="2400" dirty="0">
                <a:latin typeface="Calibri" panose="020F0502020204030204" pitchFamily="34" charset="0"/>
                <a:ea typeface="Calibri" panose="020F0502020204030204" pitchFamily="34" charset="0"/>
              </a:rPr>
              <a:t>Elevated heart rate</a:t>
            </a:r>
          </a:p>
          <a:p>
            <a:pPr marL="285750" indent="-285750">
              <a:buFont typeface="Arial" panose="020B0604020202020204" pitchFamily="34" charset="0"/>
              <a:buChar char="•"/>
            </a:pPr>
            <a:r>
              <a:rPr lang="en-US" sz="2400" dirty="0">
                <a:effectLst/>
                <a:latin typeface="Calibri" panose="020F0502020204030204" pitchFamily="34" charset="0"/>
                <a:ea typeface="Calibri" panose="020F0502020204030204" pitchFamily="34" charset="0"/>
              </a:rPr>
              <a:t>Fatigue</a:t>
            </a:r>
          </a:p>
          <a:p>
            <a:endParaRPr lang="en-US" dirty="0">
              <a:latin typeface="Calibri" panose="020F0502020204030204" pitchFamily="34" charset="0"/>
            </a:endParaRPr>
          </a:p>
          <a:p>
            <a:endParaRPr lang="en-US" dirty="0"/>
          </a:p>
        </p:txBody>
      </p:sp>
      <p:sp>
        <p:nvSpPr>
          <p:cNvPr id="8" name="TextBox 7">
            <a:extLst>
              <a:ext uri="{FF2B5EF4-FFF2-40B4-BE49-F238E27FC236}">
                <a16:creationId xmlns:a16="http://schemas.microsoft.com/office/drawing/2014/main" id="{73BD1681-E9E3-4786-BCD9-1AA2EB99AC06}"/>
              </a:ext>
            </a:extLst>
          </p:cNvPr>
          <p:cNvSpPr txBox="1"/>
          <p:nvPr/>
        </p:nvSpPr>
        <p:spPr>
          <a:xfrm>
            <a:off x="6583727" y="1875603"/>
            <a:ext cx="4927981" cy="2677656"/>
          </a:xfrm>
          <a:prstGeom prst="rect">
            <a:avLst/>
          </a:prstGeom>
          <a:noFill/>
        </p:spPr>
        <p:txBody>
          <a:bodyPr wrap="square">
            <a:spAutoFit/>
          </a:bodyPr>
          <a:lstStyle/>
          <a:p>
            <a:r>
              <a:rPr lang="en-US" sz="2400" b="1" dirty="0">
                <a:effectLst/>
                <a:latin typeface="Calibri" panose="020F0502020204030204" pitchFamily="34" charset="0"/>
                <a:ea typeface="Calibri" panose="020F0502020204030204" pitchFamily="34" charset="0"/>
              </a:rPr>
              <a:t>COVID-19 Recovery Program </a:t>
            </a:r>
            <a:r>
              <a:rPr lang="en-US" sz="2400" dirty="0">
                <a:effectLst/>
                <a:latin typeface="Calibri" panose="020F0502020204030204" pitchFamily="34" charset="0"/>
                <a:ea typeface="Calibri" panose="020F0502020204030204" pitchFamily="34" charset="0"/>
              </a:rPr>
              <a:t>offers a multidisciplinary approach to treatment:</a:t>
            </a:r>
          </a:p>
          <a:p>
            <a:pPr marL="285750" indent="-285750">
              <a:buFont typeface="Arial" panose="020B0604020202020204" pitchFamily="34" charset="0"/>
              <a:buChar char="•"/>
            </a:pPr>
            <a:r>
              <a:rPr lang="en-US" sz="2400" dirty="0">
                <a:effectLst/>
                <a:latin typeface="Calibri" panose="020F0502020204030204" pitchFamily="34" charset="0"/>
                <a:ea typeface="Calibri" panose="020F0502020204030204" pitchFamily="34" charset="0"/>
              </a:rPr>
              <a:t>Cardiology </a:t>
            </a:r>
          </a:p>
          <a:p>
            <a:pPr marL="285750" indent="-285750">
              <a:buFont typeface="Arial" panose="020B0604020202020204" pitchFamily="34" charset="0"/>
              <a:buChar char="•"/>
            </a:pPr>
            <a:r>
              <a:rPr lang="en-US" sz="2400" dirty="0">
                <a:latin typeface="Calibri" panose="020F0502020204030204" pitchFamily="34" charset="0"/>
                <a:ea typeface="Calibri" panose="020F0502020204030204" pitchFamily="34" charset="0"/>
              </a:rPr>
              <a:t>P</a:t>
            </a:r>
            <a:r>
              <a:rPr lang="en-US" sz="2400" dirty="0">
                <a:effectLst/>
                <a:latin typeface="Calibri" panose="020F0502020204030204" pitchFamily="34" charset="0"/>
                <a:ea typeface="Calibri" panose="020F0502020204030204" pitchFamily="34" charset="0"/>
              </a:rPr>
              <a:t>ulmonology</a:t>
            </a:r>
          </a:p>
          <a:p>
            <a:pPr marL="285750" indent="-285750">
              <a:buFont typeface="Arial" panose="020B0604020202020204" pitchFamily="34" charset="0"/>
              <a:buChar char="•"/>
            </a:pPr>
            <a:r>
              <a:rPr lang="en-US" sz="2400" dirty="0">
                <a:effectLst/>
                <a:latin typeface="Calibri" panose="020F0502020204030204" pitchFamily="34" charset="0"/>
                <a:ea typeface="Calibri" panose="020F0502020204030204" pitchFamily="34" charset="0"/>
              </a:rPr>
              <a:t>PM&amp;R</a:t>
            </a:r>
          </a:p>
          <a:p>
            <a:pPr marL="285750" indent="-285750">
              <a:buFont typeface="Arial" panose="020B0604020202020204" pitchFamily="34" charset="0"/>
              <a:buChar char="•"/>
            </a:pPr>
            <a:r>
              <a:rPr lang="en-US" sz="2400" dirty="0">
                <a:latin typeface="Calibri" panose="020F0502020204030204" pitchFamily="34" charset="0"/>
                <a:ea typeface="Calibri" panose="020F0502020204030204" pitchFamily="34" charset="0"/>
              </a:rPr>
              <a:t>N</a:t>
            </a:r>
            <a:r>
              <a:rPr lang="en-US" sz="2400" dirty="0">
                <a:effectLst/>
                <a:latin typeface="Calibri" panose="020F0502020204030204" pitchFamily="34" charset="0"/>
                <a:ea typeface="Calibri" panose="020F0502020204030204" pitchFamily="34" charset="0"/>
              </a:rPr>
              <a:t>eurology</a:t>
            </a:r>
            <a:endParaRPr lang="en-US" sz="2400" dirty="0"/>
          </a:p>
        </p:txBody>
      </p:sp>
      <p:sp>
        <p:nvSpPr>
          <p:cNvPr id="4" name="TextBox 3">
            <a:extLst>
              <a:ext uri="{FF2B5EF4-FFF2-40B4-BE49-F238E27FC236}">
                <a16:creationId xmlns:a16="http://schemas.microsoft.com/office/drawing/2014/main" id="{98B9BC7D-4C69-BA4F-375E-DD2B0531F028}"/>
              </a:ext>
            </a:extLst>
          </p:cNvPr>
          <p:cNvSpPr txBox="1"/>
          <p:nvPr/>
        </p:nvSpPr>
        <p:spPr>
          <a:xfrm>
            <a:off x="2746184" y="4951534"/>
            <a:ext cx="5437512" cy="1477328"/>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sz="2400" dirty="0">
                <a:cs typeface="Calibri"/>
              </a:rPr>
              <a:t>COVID-19 Recovery Program is available at Inspira Medical Center Mullica Hill and </a:t>
            </a:r>
          </a:p>
          <a:p>
            <a:pPr algn="ctr"/>
            <a:r>
              <a:rPr lang="en-US" sz="2400" dirty="0">
                <a:cs typeface="Calibri"/>
              </a:rPr>
              <a:t>Inspira Medical Center Vineland </a:t>
            </a:r>
          </a:p>
          <a:p>
            <a:endParaRPr lang="en-US" dirty="0">
              <a:cs typeface="Calibri"/>
            </a:endParaRPr>
          </a:p>
        </p:txBody>
      </p:sp>
    </p:spTree>
    <p:extLst>
      <p:ext uri="{BB962C8B-B14F-4D97-AF65-F5344CB8AC3E}">
        <p14:creationId xmlns:p14="http://schemas.microsoft.com/office/powerpoint/2010/main" val="97376569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5EC56016-90D8-4BD1-AA43-A9135D500A75}"/>
              </a:ext>
            </a:extLst>
          </p:cNvPr>
          <p:cNvSpPr/>
          <p:nvPr/>
        </p:nvSpPr>
        <p:spPr>
          <a:xfrm>
            <a:off x="7703155" y="5370990"/>
            <a:ext cx="4192923" cy="976544"/>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0" name="Picture 19" descr="Graphical user interface, application&#10;&#10;Description automatically generated">
            <a:extLst>
              <a:ext uri="{FF2B5EF4-FFF2-40B4-BE49-F238E27FC236}">
                <a16:creationId xmlns:a16="http://schemas.microsoft.com/office/drawing/2014/main" id="{01CCA931-CD79-C945-27E6-A7E1377A51A3}"/>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sp>
        <p:nvSpPr>
          <p:cNvPr id="21" name="Title 3">
            <a:extLst>
              <a:ext uri="{FF2B5EF4-FFF2-40B4-BE49-F238E27FC236}">
                <a16:creationId xmlns:a16="http://schemas.microsoft.com/office/drawing/2014/main" id="{742A0D2C-1249-0816-3927-216FCCF00421}"/>
              </a:ext>
            </a:extLst>
          </p:cNvPr>
          <p:cNvSpPr>
            <a:spLocks noGrp="1"/>
          </p:cNvSpPr>
          <p:nvPr>
            <p:ph type="title"/>
          </p:nvPr>
        </p:nvSpPr>
        <p:spPr>
          <a:xfrm>
            <a:off x="838200" y="355600"/>
            <a:ext cx="10515600" cy="1325563"/>
          </a:xfrm>
        </p:spPr>
        <p:txBody>
          <a:bodyPr/>
          <a:lstStyle/>
          <a:p>
            <a:r>
              <a:rPr lang="en-US" b="1" dirty="0">
                <a:solidFill>
                  <a:srgbClr val="0000FF"/>
                </a:solidFill>
                <a:latin typeface="Open Sans" panose="020B0606030504020204" pitchFamily="34" charset="0"/>
                <a:ea typeface="Open Sans" panose="020B0606030504020204" pitchFamily="34" charset="0"/>
                <a:cs typeface="Open Sans" panose="020B0606030504020204" pitchFamily="34" charset="0"/>
              </a:rPr>
              <a:t>A Growing Network of Providers</a:t>
            </a:r>
          </a:p>
        </p:txBody>
      </p:sp>
      <p:sp>
        <p:nvSpPr>
          <p:cNvPr id="22" name="Text Placeholder 4">
            <a:extLst>
              <a:ext uri="{FF2B5EF4-FFF2-40B4-BE49-F238E27FC236}">
                <a16:creationId xmlns:a16="http://schemas.microsoft.com/office/drawing/2014/main" id="{40BFE528-7CA7-68F5-784E-E7C6BF60BDE1}"/>
              </a:ext>
            </a:extLst>
          </p:cNvPr>
          <p:cNvSpPr>
            <a:spLocks noGrp="1"/>
          </p:cNvSpPr>
          <p:nvPr>
            <p:ph type="body" idx="1"/>
          </p:nvPr>
        </p:nvSpPr>
        <p:spPr>
          <a:xfrm>
            <a:off x="839789" y="1681163"/>
            <a:ext cx="5157787" cy="706930"/>
          </a:xfrm>
        </p:spPr>
        <p:txBody>
          <a:bodyPr/>
          <a:lstStyle/>
          <a:p>
            <a:r>
              <a:rPr lang="en-US" dirty="0">
                <a:solidFill>
                  <a:srgbClr val="0000FF"/>
                </a:solidFill>
                <a:latin typeface="Open Sans" panose="020B0606030504020204" pitchFamily="34" charset="0"/>
                <a:ea typeface="Open Sans" panose="020B0606030504020204" pitchFamily="34" charset="0"/>
                <a:cs typeface="Open Sans" panose="020B0606030504020204" pitchFamily="34" charset="0"/>
              </a:rPr>
              <a:t>Residency Program Growth</a:t>
            </a:r>
          </a:p>
        </p:txBody>
      </p:sp>
      <p:sp>
        <p:nvSpPr>
          <p:cNvPr id="23" name="Content Placeholder 5">
            <a:extLst>
              <a:ext uri="{FF2B5EF4-FFF2-40B4-BE49-F238E27FC236}">
                <a16:creationId xmlns:a16="http://schemas.microsoft.com/office/drawing/2014/main" id="{ABC22193-9ED3-E79E-CB36-343CDA822FB4}"/>
              </a:ext>
            </a:extLst>
          </p:cNvPr>
          <p:cNvSpPr>
            <a:spLocks noGrp="1"/>
          </p:cNvSpPr>
          <p:nvPr>
            <p:ph sz="half" idx="2"/>
          </p:nvPr>
        </p:nvSpPr>
        <p:spPr>
          <a:xfrm>
            <a:off x="839789" y="2505075"/>
            <a:ext cx="4791723" cy="3684588"/>
          </a:xfrm>
        </p:spPr>
        <p:txBody>
          <a:bodyPr>
            <a:normAutofit/>
          </a:bodyPr>
          <a:lstStyle/>
          <a:p>
            <a:pPr marL="0" indent="0">
              <a:buNone/>
            </a:pPr>
            <a:r>
              <a:rPr lang="en-US" sz="1800" dirty="0">
                <a:latin typeface="Futura PT Book" panose="020B0502020204020303" pitchFamily="34" charset="0"/>
              </a:rPr>
              <a:t>Inspira has one of the largest community-based residency programs in New Jersey – helping to educate the next generation of health care providers.</a:t>
            </a:r>
          </a:p>
          <a:p>
            <a:pPr>
              <a:buClr>
                <a:srgbClr val="0000FF"/>
              </a:buClr>
            </a:pPr>
            <a:r>
              <a:rPr lang="en-US" sz="1800" dirty="0">
                <a:latin typeface="Futura PT Book" panose="020B0502020204020303" pitchFamily="34" charset="0"/>
              </a:rPr>
              <a:t>Vineland program offers 169 slots and access to 11 areas of specialization</a:t>
            </a:r>
          </a:p>
          <a:p>
            <a:pPr>
              <a:buClr>
                <a:srgbClr val="0000FF"/>
              </a:buClr>
            </a:pPr>
            <a:r>
              <a:rPr lang="en-US" sz="1800" dirty="0">
                <a:latin typeface="Futura PT Book" panose="020B0502020204020303" pitchFamily="34" charset="0"/>
              </a:rPr>
              <a:t>New residency program at Mullica Hill &amp; Elmer – 98 residency slots available by 2024</a:t>
            </a:r>
          </a:p>
          <a:p>
            <a:pPr>
              <a:buClr>
                <a:srgbClr val="0000FF"/>
              </a:buClr>
            </a:pPr>
            <a:r>
              <a:rPr lang="en-US" sz="1800" dirty="0">
                <a:latin typeface="Futura PT Book" panose="020B0502020204020303" pitchFamily="34" charset="0"/>
              </a:rPr>
              <a:t>New psychiatry residency program – began July 1</a:t>
            </a:r>
            <a:r>
              <a:rPr lang="en-US" sz="1800" baseline="30000" dirty="0">
                <a:latin typeface="Futura PT Book" panose="020B0502020204020303" pitchFamily="34" charset="0"/>
              </a:rPr>
              <a:t>st</a:t>
            </a:r>
            <a:endParaRPr lang="en-US" sz="1800" dirty="0">
              <a:latin typeface="Futura PT Book" panose="020B0502020204020303" pitchFamily="34" charset="0"/>
            </a:endParaRPr>
          </a:p>
        </p:txBody>
      </p:sp>
      <p:sp>
        <p:nvSpPr>
          <p:cNvPr id="24" name="Text Placeholder 6">
            <a:extLst>
              <a:ext uri="{FF2B5EF4-FFF2-40B4-BE49-F238E27FC236}">
                <a16:creationId xmlns:a16="http://schemas.microsoft.com/office/drawing/2014/main" id="{ECDC2A5A-466D-73BD-66C2-ABFC7A9EB47C}"/>
              </a:ext>
            </a:extLst>
          </p:cNvPr>
          <p:cNvSpPr>
            <a:spLocks noGrp="1"/>
          </p:cNvSpPr>
          <p:nvPr>
            <p:ph type="body" sz="quarter" idx="3"/>
          </p:nvPr>
        </p:nvSpPr>
        <p:spPr>
          <a:xfrm>
            <a:off x="6172201" y="1681163"/>
            <a:ext cx="5183188" cy="706930"/>
          </a:xfrm>
        </p:spPr>
        <p:txBody>
          <a:bodyPr/>
          <a:lstStyle/>
          <a:p>
            <a:r>
              <a:rPr lang="en-US" dirty="0">
                <a:solidFill>
                  <a:srgbClr val="0000FF"/>
                </a:solidFill>
                <a:latin typeface="Open Sans" panose="020B0606030504020204" pitchFamily="34" charset="0"/>
                <a:ea typeface="Open Sans" panose="020B0606030504020204" pitchFamily="34" charset="0"/>
                <a:cs typeface="Open Sans" panose="020B0606030504020204" pitchFamily="34" charset="0"/>
              </a:rPr>
              <a:t>Focus on Physician Recruitment</a:t>
            </a:r>
          </a:p>
        </p:txBody>
      </p:sp>
      <p:sp>
        <p:nvSpPr>
          <p:cNvPr id="25" name="Content Placeholder 7">
            <a:extLst>
              <a:ext uri="{FF2B5EF4-FFF2-40B4-BE49-F238E27FC236}">
                <a16:creationId xmlns:a16="http://schemas.microsoft.com/office/drawing/2014/main" id="{0A865A76-92B3-AC55-AEFA-7FB7C1784201}"/>
              </a:ext>
            </a:extLst>
          </p:cNvPr>
          <p:cNvSpPr>
            <a:spLocks noGrp="1"/>
          </p:cNvSpPr>
          <p:nvPr>
            <p:ph sz="quarter" idx="4"/>
          </p:nvPr>
        </p:nvSpPr>
        <p:spPr>
          <a:xfrm>
            <a:off x="6172201" y="2505075"/>
            <a:ext cx="5183188" cy="3684588"/>
          </a:xfrm>
        </p:spPr>
        <p:txBody>
          <a:bodyPr/>
          <a:lstStyle/>
          <a:p>
            <a:pPr>
              <a:buClr>
                <a:srgbClr val="0000FF"/>
              </a:buClr>
            </a:pPr>
            <a:r>
              <a:rPr lang="en-US" sz="1800" dirty="0">
                <a:latin typeface="Futura PT Book" panose="020B0502020204020303" pitchFamily="34" charset="0"/>
              </a:rPr>
              <a:t>Committed to meeting the growing needs of our community by enhancing access to primary and specialty care providers in the region</a:t>
            </a:r>
          </a:p>
          <a:p>
            <a:endParaRPr lang="en-US" dirty="0"/>
          </a:p>
        </p:txBody>
      </p:sp>
      <p:pic>
        <p:nvPicPr>
          <p:cNvPr id="26" name="Picture 25" descr="A picture containing person, standing&#10;&#10;Description automatically generated">
            <a:extLst>
              <a:ext uri="{FF2B5EF4-FFF2-40B4-BE49-F238E27FC236}">
                <a16:creationId xmlns:a16="http://schemas.microsoft.com/office/drawing/2014/main" id="{E884D383-826D-9356-D2C7-EB3D8F87C262}"/>
              </a:ext>
            </a:extLst>
          </p:cNvPr>
          <p:cNvPicPr>
            <a:picLocks noChangeAspect="1"/>
          </p:cNvPicPr>
          <p:nvPr/>
        </p:nvPicPr>
        <p:blipFill rotWithShape="1">
          <a:blip r:embed="rId3">
            <a:extLst>
              <a:ext uri="{28A0092B-C50C-407E-A947-70E740481C1C}">
                <a14:useLocalDpi xmlns:a14="http://schemas.microsoft.com/office/drawing/2010/main" val="0"/>
              </a:ext>
            </a:extLst>
          </a:blip>
          <a:srcRect l="11198" t="24073" b="12251"/>
          <a:stretch/>
        </p:blipFill>
        <p:spPr>
          <a:xfrm>
            <a:off x="6352074" y="3616251"/>
            <a:ext cx="4432823" cy="2383945"/>
          </a:xfrm>
          <a:prstGeom prst="round2DiagRect">
            <a:avLst>
              <a:gd name="adj1" fmla="val 16667"/>
              <a:gd name="adj2" fmla="val 0"/>
            </a:avLst>
          </a:prstGeom>
          <a:ln w="6350" cap="sq">
            <a:solidFill>
              <a:schemeClr val="tx1"/>
            </a:solidFill>
            <a:miter lim="800000"/>
          </a:ln>
          <a:effectLst/>
        </p:spPr>
      </p:pic>
      <p:sp>
        <p:nvSpPr>
          <p:cNvPr id="27" name="Rectangle 26">
            <a:extLst>
              <a:ext uri="{FF2B5EF4-FFF2-40B4-BE49-F238E27FC236}">
                <a16:creationId xmlns:a16="http://schemas.microsoft.com/office/drawing/2014/main" id="{31D78E51-CF37-EADF-ADB0-564F28C9EE09}"/>
              </a:ext>
            </a:extLst>
          </p:cNvPr>
          <p:cNvSpPr/>
          <p:nvPr/>
        </p:nvSpPr>
        <p:spPr>
          <a:xfrm>
            <a:off x="949911" y="1402672"/>
            <a:ext cx="2361460" cy="106532"/>
          </a:xfrm>
          <a:prstGeom prst="rect">
            <a:avLst/>
          </a:prstGeom>
          <a:solidFill>
            <a:srgbClr val="0000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14454484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031" name="Rectangle 1030">
            <a:extLst>
              <a:ext uri="{FF2B5EF4-FFF2-40B4-BE49-F238E27FC236}">
                <a16:creationId xmlns:a16="http://schemas.microsoft.com/office/drawing/2014/main" id="{A4121561-392E-4887-9C1F-E0648606443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7" name="Picture 6" descr="Graphical user interface, application&#10;&#10;Description automatically generated">
            <a:extLst>
              <a:ext uri="{FF2B5EF4-FFF2-40B4-BE49-F238E27FC236}">
                <a16:creationId xmlns:a16="http://schemas.microsoft.com/office/drawing/2014/main" id="{A99CD198-0085-965E-D4D7-B8F4FA4FC7B4}"/>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8E28D4C0-9AD9-403A-B17F-E9827E9CF6E7}"/>
              </a:ext>
            </a:extLst>
          </p:cNvPr>
          <p:cNvSpPr>
            <a:spLocks noGrp="1"/>
          </p:cNvSpPr>
          <p:nvPr>
            <p:ph type="title"/>
          </p:nvPr>
        </p:nvSpPr>
        <p:spPr>
          <a:xfrm>
            <a:off x="4819242" y="540531"/>
            <a:ext cx="6179209" cy="595812"/>
          </a:xfrm>
        </p:spPr>
        <p:txBody>
          <a:bodyPr vert="horz" lIns="91440" tIns="45720" rIns="91440" bIns="45720" rtlCol="0" anchor="b">
            <a:normAutofit/>
          </a:bodyPr>
          <a:lstStyle/>
          <a:p>
            <a:pPr>
              <a:lnSpc>
                <a:spcPct val="100000"/>
              </a:lnSpc>
            </a:pPr>
            <a:r>
              <a:rPr lang="en-US" b="1" kern="1200" dirty="0">
                <a:solidFill>
                  <a:srgbClr val="0000FF"/>
                </a:solidFill>
                <a:latin typeface="Open Sans" panose="020B0606030504020204" pitchFamily="34" charset="0"/>
                <a:ea typeface="Open Sans" panose="020B0606030504020204" pitchFamily="34" charset="0"/>
                <a:cs typeface="Open Sans" panose="020B0606030504020204" pitchFamily="34" charset="0"/>
              </a:rPr>
              <a:t>RCSJ &amp; Inspira Health: </a:t>
            </a:r>
            <a:endParaRPr lang="en-US" sz="2400" kern="1200" dirty="0">
              <a:solidFill>
                <a:srgbClr val="0000FF"/>
              </a:solidFill>
              <a:latin typeface="Open Sans" panose="020B0606030504020204" pitchFamily="34" charset="0"/>
              <a:ea typeface="Open Sans" panose="020B0606030504020204" pitchFamily="34" charset="0"/>
              <a:cs typeface="Open Sans" panose="020B0606030504020204" pitchFamily="34" charset="0"/>
            </a:endParaRPr>
          </a:p>
        </p:txBody>
      </p:sp>
      <p:pic>
        <p:nvPicPr>
          <p:cNvPr id="1026" name="Picture 2" descr="rcsj">
            <a:extLst>
              <a:ext uri="{FF2B5EF4-FFF2-40B4-BE49-F238E27FC236}">
                <a16:creationId xmlns:a16="http://schemas.microsoft.com/office/drawing/2014/main" id="{ABED9E73-5C40-44A5-B08C-83BA6BA06EEF}"/>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t="1414" b="12296"/>
          <a:stretch/>
        </p:blipFill>
        <p:spPr bwMode="auto">
          <a:xfrm>
            <a:off x="225140" y="712826"/>
            <a:ext cx="3876344" cy="2232732"/>
          </a:xfrm>
          <a:prstGeom prst="round2DiagRect">
            <a:avLst>
              <a:gd name="adj1" fmla="val 16667"/>
              <a:gd name="adj2" fmla="val 0"/>
            </a:avLst>
          </a:prstGeom>
          <a:ln w="6350" cap="sq">
            <a:solidFill>
              <a:schemeClr val="tx1"/>
            </a:solidFill>
            <a:miter lim="800000"/>
          </a:ln>
          <a:effectLst/>
          <a:extLst>
            <a:ext uri="{909E8E84-426E-40DD-AFC4-6F175D3DCCD1}">
              <a14:hiddenFill xmlns:a14="http://schemas.microsoft.com/office/drawing/2010/main">
                <a:solidFill>
                  <a:srgbClr val="FFFFFF"/>
                </a:solidFill>
              </a14:hiddenFill>
            </a:ext>
          </a:extLst>
        </p:spPr>
      </p:pic>
      <p:pic>
        <p:nvPicPr>
          <p:cNvPr id="5" name="Picture 4">
            <a:extLst>
              <a:ext uri="{FF2B5EF4-FFF2-40B4-BE49-F238E27FC236}">
                <a16:creationId xmlns:a16="http://schemas.microsoft.com/office/drawing/2014/main" id="{B029867E-DA89-4ADE-8A48-A6A235E05C33}"/>
              </a:ext>
            </a:extLst>
          </p:cNvPr>
          <p:cNvPicPr>
            <a:picLocks noChangeAspect="1"/>
          </p:cNvPicPr>
          <p:nvPr/>
        </p:nvPicPr>
        <p:blipFill rotWithShape="1">
          <a:blip r:embed="rId4"/>
          <a:srcRect l="4821" r="14662" b="1"/>
          <a:stretch/>
        </p:blipFill>
        <p:spPr>
          <a:xfrm>
            <a:off x="225140" y="3203988"/>
            <a:ext cx="3876344" cy="3129252"/>
          </a:xfrm>
          <a:prstGeom prst="round2DiagRect">
            <a:avLst>
              <a:gd name="adj1" fmla="val 0"/>
              <a:gd name="adj2" fmla="val 15187"/>
            </a:avLst>
          </a:prstGeom>
          <a:ln w="6350" cap="sq">
            <a:solidFill>
              <a:schemeClr val="tx1"/>
            </a:solidFill>
            <a:miter lim="800000"/>
          </a:ln>
          <a:effectLst/>
        </p:spPr>
      </p:pic>
      <p:sp>
        <p:nvSpPr>
          <p:cNvPr id="3" name="Content Placeholder 2">
            <a:extLst>
              <a:ext uri="{FF2B5EF4-FFF2-40B4-BE49-F238E27FC236}">
                <a16:creationId xmlns:a16="http://schemas.microsoft.com/office/drawing/2014/main" id="{D52DF2A1-4D29-4C7E-BE7F-1B762BAB2872}"/>
              </a:ext>
            </a:extLst>
          </p:cNvPr>
          <p:cNvSpPr>
            <a:spLocks noGrp="1"/>
          </p:cNvSpPr>
          <p:nvPr>
            <p:ph idx="1"/>
          </p:nvPr>
        </p:nvSpPr>
        <p:spPr>
          <a:xfrm>
            <a:off x="4754436" y="2391989"/>
            <a:ext cx="6781562" cy="3725034"/>
          </a:xfrm>
        </p:spPr>
        <p:txBody>
          <a:bodyPr vert="horz" lIns="91440" tIns="45720" rIns="91440" bIns="45720" rtlCol="0">
            <a:normAutofit fontScale="92500"/>
          </a:bodyPr>
          <a:lstStyle/>
          <a:p>
            <a:pPr>
              <a:buClr>
                <a:srgbClr val="0000FF"/>
              </a:buClr>
            </a:pPr>
            <a:r>
              <a:rPr lang="en-US" dirty="0">
                <a:latin typeface="Futura PT Book" panose="020B0502020204020303" pitchFamily="34" charset="0"/>
              </a:rPr>
              <a:t>New alliance designed to educate and retain future healthcare professionals within the community</a:t>
            </a:r>
          </a:p>
          <a:p>
            <a:pPr>
              <a:buClr>
                <a:srgbClr val="0000FF"/>
              </a:buClr>
            </a:pPr>
            <a:endParaRPr lang="en-US" sz="400" dirty="0">
              <a:latin typeface="Futura PT Book" panose="020B0502020204020303" pitchFamily="34" charset="0"/>
            </a:endParaRPr>
          </a:p>
          <a:p>
            <a:pPr>
              <a:buClr>
                <a:srgbClr val="0000FF"/>
              </a:buClr>
            </a:pPr>
            <a:endParaRPr lang="en-US" sz="400" dirty="0">
              <a:latin typeface="Futura PT Book" panose="020B0502020204020303" pitchFamily="34" charset="0"/>
            </a:endParaRPr>
          </a:p>
          <a:p>
            <a:pPr>
              <a:buClr>
                <a:srgbClr val="0000FF"/>
              </a:buClr>
            </a:pPr>
            <a:r>
              <a:rPr lang="en-US" dirty="0">
                <a:latin typeface="Futura PT Book" panose="020B0502020204020303" pitchFamily="34" charset="0"/>
              </a:rPr>
              <a:t>Partnership in education, employment and patient care – providing priority clinical experience to support nursing, behavioral and allied health students at the College’s Cumberland and Gloucester campuses</a:t>
            </a:r>
          </a:p>
          <a:p>
            <a:pPr>
              <a:buClr>
                <a:srgbClr val="0000FF"/>
              </a:buClr>
            </a:pPr>
            <a:endParaRPr lang="en-US" sz="400" dirty="0">
              <a:latin typeface="Futura PT Book" panose="020B0502020204020303" pitchFamily="34" charset="0"/>
            </a:endParaRPr>
          </a:p>
          <a:p>
            <a:pPr>
              <a:buClr>
                <a:srgbClr val="0000FF"/>
              </a:buClr>
            </a:pPr>
            <a:endParaRPr lang="en-US" sz="400" dirty="0">
              <a:latin typeface="Futura PT Book" panose="020B0502020204020303" pitchFamily="34" charset="0"/>
            </a:endParaRPr>
          </a:p>
          <a:p>
            <a:pPr>
              <a:buClr>
                <a:srgbClr val="0000FF"/>
              </a:buClr>
            </a:pPr>
            <a:r>
              <a:rPr lang="en-US" dirty="0">
                <a:latin typeface="Futura PT Book" panose="020B0502020204020303" pitchFamily="34" charset="0"/>
              </a:rPr>
              <a:t>Inspira’s $2 million gift to the College will support student scholarships for those pursuing healthcare occupations and fund future program development</a:t>
            </a:r>
          </a:p>
        </p:txBody>
      </p:sp>
      <p:sp>
        <p:nvSpPr>
          <p:cNvPr id="8" name="TextBox 7">
            <a:extLst>
              <a:ext uri="{FF2B5EF4-FFF2-40B4-BE49-F238E27FC236}">
                <a16:creationId xmlns:a16="http://schemas.microsoft.com/office/drawing/2014/main" id="{77777907-8747-65C9-B52C-535DBBEB23B3}"/>
              </a:ext>
            </a:extLst>
          </p:cNvPr>
          <p:cNvSpPr txBox="1"/>
          <p:nvPr/>
        </p:nvSpPr>
        <p:spPr>
          <a:xfrm>
            <a:off x="4819242" y="1224648"/>
            <a:ext cx="6094520" cy="830997"/>
          </a:xfrm>
          <a:prstGeom prst="rect">
            <a:avLst/>
          </a:prstGeom>
          <a:noFill/>
        </p:spPr>
        <p:txBody>
          <a:bodyPr wrap="square">
            <a:spAutoFit/>
          </a:bodyPr>
          <a:lstStyle/>
          <a:p>
            <a:r>
              <a:rPr lang="en-US" sz="2400" kern="1200" dirty="0">
                <a:solidFill>
                  <a:schemeClr val="tx1"/>
                </a:solidFill>
                <a:latin typeface="Open Sans" panose="020B0606030504020204" pitchFamily="34" charset="0"/>
                <a:ea typeface="Open Sans" panose="020B0606030504020204" pitchFamily="34" charset="0"/>
                <a:cs typeface="Open Sans" panose="020B0606030504020204" pitchFamily="34" charset="0"/>
              </a:rPr>
              <a:t>Bringing Excellence In Patient Care To South Jersey</a:t>
            </a:r>
            <a:endParaRPr lang="en-US" sz="2400" dirty="0"/>
          </a:p>
        </p:txBody>
      </p:sp>
      <p:sp>
        <p:nvSpPr>
          <p:cNvPr id="9" name="Rectangle 8">
            <a:extLst>
              <a:ext uri="{FF2B5EF4-FFF2-40B4-BE49-F238E27FC236}">
                <a16:creationId xmlns:a16="http://schemas.microsoft.com/office/drawing/2014/main" id="{6F742BD6-DEB9-8DC8-3498-FFA18C2F4DF1}"/>
              </a:ext>
            </a:extLst>
          </p:cNvPr>
          <p:cNvSpPr/>
          <p:nvPr/>
        </p:nvSpPr>
        <p:spPr>
          <a:xfrm>
            <a:off x="4918226" y="2170551"/>
            <a:ext cx="2361460" cy="106532"/>
          </a:xfrm>
          <a:prstGeom prst="rect">
            <a:avLst/>
          </a:prstGeom>
          <a:solidFill>
            <a:srgbClr val="0000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7086003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31300179-6C76-81F6-9851-89C095CCCA6E}"/>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sp>
        <p:nvSpPr>
          <p:cNvPr id="5" name="TextBox 4">
            <a:extLst>
              <a:ext uri="{FF2B5EF4-FFF2-40B4-BE49-F238E27FC236}">
                <a16:creationId xmlns:a16="http://schemas.microsoft.com/office/drawing/2014/main" id="{CF52F487-5A58-A250-307D-D2CA1527FD72}"/>
              </a:ext>
            </a:extLst>
          </p:cNvPr>
          <p:cNvSpPr txBox="1"/>
          <p:nvPr/>
        </p:nvSpPr>
        <p:spPr>
          <a:xfrm>
            <a:off x="0" y="2178637"/>
            <a:ext cx="12192000" cy="1200329"/>
          </a:xfrm>
          <a:prstGeom prst="rect">
            <a:avLst/>
          </a:prstGeom>
          <a:noFill/>
        </p:spPr>
        <p:txBody>
          <a:bodyPr wrap="square" rtlCol="0">
            <a:spAutoFit/>
          </a:bodyPr>
          <a:lstStyle/>
          <a:p>
            <a:pPr algn="ctr"/>
            <a:r>
              <a:rPr lang="en-US" sz="7200" dirty="0">
                <a:solidFill>
                  <a:schemeClr val="bg1"/>
                </a:solidFill>
                <a:latin typeface="Open Sans Condensed" panose="020B0806030504020204" pitchFamily="34" charset="0"/>
                <a:ea typeface="Open Sans Condensed" panose="020B0806030504020204" pitchFamily="34" charset="0"/>
                <a:cs typeface="Open Sans Condensed" panose="020B0806030504020204" pitchFamily="34" charset="0"/>
              </a:rPr>
              <a:t>COMMUNITY BENEFIT</a:t>
            </a:r>
          </a:p>
        </p:txBody>
      </p:sp>
    </p:spTree>
    <p:extLst>
      <p:ext uri="{BB962C8B-B14F-4D97-AF65-F5344CB8AC3E}">
        <p14:creationId xmlns:p14="http://schemas.microsoft.com/office/powerpoint/2010/main" val="261983110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BA3EAA99-600B-157A-D578-F3D3D685AD09}"/>
              </a:ext>
            </a:extLst>
          </p:cNvPr>
          <p:cNvPicPr>
            <a:picLocks noGrp="1" noRot="1" noChangeAspect="1" noMove="1" noResize="1" noEditPoints="1" noAdjustHandles="1" noChangeArrowheads="1" noChangeShapeType="1" noCrop="1"/>
          </p:cNvPicPr>
          <p:nvPr/>
        </p:nvPicPr>
        <p:blipFill>
          <a:blip r:embed="rId2"/>
          <a:srcRect/>
          <a:stretch/>
        </p:blipFill>
        <p:spPr>
          <a:xfrm>
            <a:off x="0" y="0"/>
            <a:ext cx="12192000" cy="6858000"/>
          </a:xfrm>
          <a:prstGeom prst="rect">
            <a:avLst/>
          </a:prstGeom>
        </p:spPr>
      </p:pic>
      <p:sp>
        <p:nvSpPr>
          <p:cNvPr id="8" name="Title 3">
            <a:extLst>
              <a:ext uri="{FF2B5EF4-FFF2-40B4-BE49-F238E27FC236}">
                <a16:creationId xmlns:a16="http://schemas.microsoft.com/office/drawing/2014/main" id="{827880ED-9361-A586-A364-DD70609C7B57}"/>
              </a:ext>
            </a:extLst>
          </p:cNvPr>
          <p:cNvSpPr txBox="1">
            <a:spLocks/>
          </p:cNvSpPr>
          <p:nvPr/>
        </p:nvSpPr>
        <p:spPr>
          <a:xfrm>
            <a:off x="509789" y="426434"/>
            <a:ext cx="10515600"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200" kern="1200">
                <a:solidFill>
                  <a:srgbClr val="002060"/>
                </a:solidFill>
                <a:latin typeface="Arial Black" panose="020B0A04020102020204" pitchFamily="34" charset="0"/>
                <a:ea typeface="+mj-ea"/>
                <a:cs typeface="+mj-cs"/>
              </a:defRPr>
            </a:lvl1pPr>
          </a:lstStyle>
          <a:p>
            <a:r>
              <a:rPr lang="en-US" b="1" dirty="0">
                <a:solidFill>
                  <a:srgbClr val="0000FF"/>
                </a:solidFill>
                <a:latin typeface="Open Sans" panose="020B0606030504020204" pitchFamily="34" charset="0"/>
                <a:ea typeface="Open Sans" panose="020B0606030504020204" pitchFamily="34" charset="0"/>
                <a:cs typeface="Open Sans" panose="020B0606030504020204" pitchFamily="34" charset="0"/>
              </a:rPr>
              <a:t>Community Benefit</a:t>
            </a:r>
          </a:p>
        </p:txBody>
      </p:sp>
      <p:sp>
        <p:nvSpPr>
          <p:cNvPr id="9" name="Rectangle 8">
            <a:extLst>
              <a:ext uri="{FF2B5EF4-FFF2-40B4-BE49-F238E27FC236}">
                <a16:creationId xmlns:a16="http://schemas.microsoft.com/office/drawing/2014/main" id="{8AF287A5-3990-DBCB-1494-33D4CA675630}"/>
              </a:ext>
            </a:extLst>
          </p:cNvPr>
          <p:cNvSpPr/>
          <p:nvPr/>
        </p:nvSpPr>
        <p:spPr>
          <a:xfrm>
            <a:off x="621500" y="1473506"/>
            <a:ext cx="2361460" cy="106532"/>
          </a:xfrm>
          <a:prstGeom prst="rect">
            <a:avLst/>
          </a:prstGeom>
          <a:solidFill>
            <a:srgbClr val="0000FF"/>
          </a:solidFill>
          <a:ln w="12700" cap="flat" cmpd="sng" algn="ctr">
            <a:noFill/>
            <a:prstDash val="solid"/>
            <a:miter lim="800000"/>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4" name="TextBox 3">
            <a:extLst>
              <a:ext uri="{FF2B5EF4-FFF2-40B4-BE49-F238E27FC236}">
                <a16:creationId xmlns:a16="http://schemas.microsoft.com/office/drawing/2014/main" id="{9AFF0FF1-6448-B739-41F3-561FFE637AA5}"/>
              </a:ext>
            </a:extLst>
          </p:cNvPr>
          <p:cNvSpPr txBox="1"/>
          <p:nvPr/>
        </p:nvSpPr>
        <p:spPr>
          <a:xfrm>
            <a:off x="509789" y="2026945"/>
            <a:ext cx="6657304" cy="1200329"/>
          </a:xfrm>
          <a:prstGeom prst="rect">
            <a:avLst/>
          </a:prstGeom>
          <a:noFill/>
        </p:spPr>
        <p:txBody>
          <a:bodyPr wrap="square" rtlCol="0">
            <a:spAutoFit/>
          </a:bodyPr>
          <a:lstStyle/>
          <a:p>
            <a:r>
              <a:rPr lang="en-US" sz="2400" i="1" dirty="0">
                <a:latin typeface="Futura PT Book" panose="020B0502020204020303" pitchFamily="34" charset="0"/>
              </a:rPr>
              <a:t>Annually, Inspira donates to community benefit-driven programs among the departments at Inspira campuses and to mission-driven organizations in our community.</a:t>
            </a:r>
          </a:p>
        </p:txBody>
      </p:sp>
      <p:sp>
        <p:nvSpPr>
          <p:cNvPr id="10" name="TextBox 9">
            <a:extLst>
              <a:ext uri="{FF2B5EF4-FFF2-40B4-BE49-F238E27FC236}">
                <a16:creationId xmlns:a16="http://schemas.microsoft.com/office/drawing/2014/main" id="{52A5F54E-45C8-2EB9-BDD7-E43DFF40E8DB}"/>
              </a:ext>
            </a:extLst>
          </p:cNvPr>
          <p:cNvSpPr txBox="1"/>
          <p:nvPr/>
        </p:nvSpPr>
        <p:spPr>
          <a:xfrm>
            <a:off x="956522" y="4404823"/>
            <a:ext cx="6490952" cy="1692771"/>
          </a:xfrm>
          <a:prstGeom prst="rect">
            <a:avLst/>
          </a:prstGeom>
          <a:noFill/>
        </p:spPr>
        <p:txBody>
          <a:bodyPr wrap="square" rtlCol="0">
            <a:spAutoFit/>
          </a:bodyPr>
          <a:lstStyle/>
          <a:p>
            <a:pPr>
              <a:spcAft>
                <a:spcPts val="1200"/>
              </a:spcAft>
            </a:pPr>
            <a:r>
              <a:rPr lang="en-US" sz="2800" i="1" dirty="0">
                <a:solidFill>
                  <a:srgbClr val="0000FF"/>
                </a:solidFill>
                <a:latin typeface="Futura PT Book" panose="020B0502020204020303" pitchFamily="34" charset="0"/>
              </a:rPr>
              <a:t>2021</a:t>
            </a:r>
            <a:r>
              <a:rPr lang="en-US" sz="2800" dirty="0">
                <a:solidFill>
                  <a:srgbClr val="0000FF"/>
                </a:solidFill>
                <a:latin typeface="Futura PT Book" panose="020B0502020204020303" pitchFamily="34" charset="0"/>
              </a:rPr>
              <a:t> – </a:t>
            </a:r>
            <a:r>
              <a:rPr lang="en-US" sz="2800" dirty="0">
                <a:solidFill>
                  <a:srgbClr val="0000FF"/>
                </a:solidFill>
                <a:latin typeface="Futura PT Demi" panose="020B0702020204020303" pitchFamily="34" charset="0"/>
              </a:rPr>
              <a:t>$77,946,709 </a:t>
            </a:r>
            <a:r>
              <a:rPr lang="en-US" sz="1600" dirty="0">
                <a:solidFill>
                  <a:srgbClr val="0000FF"/>
                </a:solidFill>
                <a:latin typeface="Futura PT Demi" panose="020B0702020204020303" pitchFamily="34" charset="0"/>
              </a:rPr>
              <a:t>(preliminary) </a:t>
            </a:r>
          </a:p>
          <a:p>
            <a:pPr>
              <a:spcAft>
                <a:spcPts val="1200"/>
              </a:spcAft>
            </a:pPr>
            <a:r>
              <a:rPr lang="en-US" sz="2800" i="1" dirty="0">
                <a:solidFill>
                  <a:srgbClr val="0000FF"/>
                </a:solidFill>
                <a:latin typeface="Futura PT Book" panose="020B0502020204020303" pitchFamily="34" charset="0"/>
              </a:rPr>
              <a:t>2020</a:t>
            </a:r>
            <a:r>
              <a:rPr lang="en-US" sz="2800" dirty="0">
                <a:solidFill>
                  <a:srgbClr val="0000FF"/>
                </a:solidFill>
                <a:latin typeface="Futura PT Book" panose="020B0502020204020303" pitchFamily="34" charset="0"/>
              </a:rPr>
              <a:t> – </a:t>
            </a:r>
            <a:r>
              <a:rPr lang="en-US" sz="2800" dirty="0">
                <a:solidFill>
                  <a:srgbClr val="0000FF"/>
                </a:solidFill>
                <a:latin typeface="Futura PT Demi" panose="020B0702020204020303" pitchFamily="34" charset="0"/>
              </a:rPr>
              <a:t>$76,648,428</a:t>
            </a:r>
            <a:endParaRPr lang="en-US" sz="2800" dirty="0">
              <a:solidFill>
                <a:srgbClr val="0000FF"/>
              </a:solidFill>
              <a:latin typeface="Futura PT Book" panose="020B0502020204020303" pitchFamily="34" charset="0"/>
            </a:endParaRPr>
          </a:p>
          <a:p>
            <a:pPr>
              <a:spcAft>
                <a:spcPts val="1200"/>
              </a:spcAft>
            </a:pPr>
            <a:r>
              <a:rPr lang="en-US" sz="2800" i="1" dirty="0">
                <a:solidFill>
                  <a:srgbClr val="0000FF"/>
                </a:solidFill>
                <a:latin typeface="Futura PT Book" panose="020B0502020204020303" pitchFamily="34" charset="0"/>
              </a:rPr>
              <a:t>2019</a:t>
            </a:r>
            <a:r>
              <a:rPr lang="en-US" sz="2800" dirty="0">
                <a:solidFill>
                  <a:srgbClr val="0000FF"/>
                </a:solidFill>
                <a:latin typeface="Futura PT Book" panose="020B0502020204020303" pitchFamily="34" charset="0"/>
              </a:rPr>
              <a:t> – </a:t>
            </a:r>
            <a:r>
              <a:rPr lang="en-US" sz="2800" dirty="0">
                <a:solidFill>
                  <a:srgbClr val="0000FF"/>
                </a:solidFill>
                <a:latin typeface="Futura PT Demi" panose="020B0702020204020303" pitchFamily="34" charset="0"/>
              </a:rPr>
              <a:t>$70,126,119</a:t>
            </a:r>
            <a:endParaRPr lang="en-US" sz="2800" dirty="0">
              <a:solidFill>
                <a:srgbClr val="0000FF"/>
              </a:solidFill>
              <a:latin typeface="Futura PT Book" panose="020B0502020204020303" pitchFamily="34" charset="0"/>
            </a:endParaRPr>
          </a:p>
        </p:txBody>
      </p:sp>
    </p:spTree>
    <p:extLst>
      <p:ext uri="{BB962C8B-B14F-4D97-AF65-F5344CB8AC3E}">
        <p14:creationId xmlns:p14="http://schemas.microsoft.com/office/powerpoint/2010/main" val="80143768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descr="Graphical user interface, application&#10;&#10;Description automatically generated">
            <a:extLst>
              <a:ext uri="{FF2B5EF4-FFF2-40B4-BE49-F238E27FC236}">
                <a16:creationId xmlns:a16="http://schemas.microsoft.com/office/drawing/2014/main" id="{6DFD55E4-B5F6-60B5-4687-B3D0AB75F54C}"/>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pic>
        <p:nvPicPr>
          <p:cNvPr id="12" name="Picture 11" descr="A picture containing schematic&#10;&#10;Description automatically generated">
            <a:extLst>
              <a:ext uri="{FF2B5EF4-FFF2-40B4-BE49-F238E27FC236}">
                <a16:creationId xmlns:a16="http://schemas.microsoft.com/office/drawing/2014/main" id="{2497DEDD-49D7-D470-0B32-4E422A496D3A}"/>
              </a:ext>
            </a:extLst>
          </p:cNvPr>
          <p:cNvPicPr>
            <a:picLocks noGrp="1" noRot="1" noChangeAspect="1" noMove="1" noResize="1" noEditPoints="1" noAdjustHandles="1" noChangeArrowheads="1" noChangeShapeType="1" noCrop="1"/>
          </p:cNvPicPr>
          <p:nvPr/>
        </p:nvPicPr>
        <p:blipFill>
          <a:blip r:embed="rId3"/>
          <a:stretch>
            <a:fillRect/>
          </a:stretch>
        </p:blipFill>
        <p:spPr>
          <a:xfrm>
            <a:off x="0" y="0"/>
            <a:ext cx="12192000" cy="6858000"/>
          </a:xfrm>
          <a:prstGeom prst="rect">
            <a:avLst/>
          </a:prstGeom>
        </p:spPr>
      </p:pic>
      <p:sp>
        <p:nvSpPr>
          <p:cNvPr id="13" name="Title 3">
            <a:extLst>
              <a:ext uri="{FF2B5EF4-FFF2-40B4-BE49-F238E27FC236}">
                <a16:creationId xmlns:a16="http://schemas.microsoft.com/office/drawing/2014/main" id="{263AED4B-903E-67B5-CA3B-E42EB8EBA7B0}"/>
              </a:ext>
            </a:extLst>
          </p:cNvPr>
          <p:cNvSpPr txBox="1">
            <a:spLocks/>
          </p:cNvSpPr>
          <p:nvPr/>
        </p:nvSpPr>
        <p:spPr>
          <a:xfrm>
            <a:off x="509789" y="426434"/>
            <a:ext cx="10515600"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200" kern="1200">
                <a:solidFill>
                  <a:srgbClr val="002060"/>
                </a:solidFill>
                <a:latin typeface="Arial Black" panose="020B0A04020102020204" pitchFamily="34" charset="0"/>
                <a:ea typeface="+mj-ea"/>
                <a:cs typeface="+mj-cs"/>
              </a:defRPr>
            </a:lvl1pPr>
          </a:lstStyle>
          <a:p>
            <a:r>
              <a:rPr lang="en-US" sz="2900" b="1" dirty="0">
                <a:solidFill>
                  <a:srgbClr val="0000FF"/>
                </a:solidFill>
                <a:latin typeface="Open Sans" panose="020B0606030504020204" pitchFamily="34" charset="0"/>
                <a:ea typeface="Open Sans" panose="020B0606030504020204" pitchFamily="34" charset="0"/>
                <a:cs typeface="Open Sans" panose="020B0606030504020204" pitchFamily="34" charset="0"/>
              </a:rPr>
              <a:t>Community Health Needs Assessment</a:t>
            </a:r>
          </a:p>
        </p:txBody>
      </p:sp>
      <p:sp>
        <p:nvSpPr>
          <p:cNvPr id="14" name="Rectangle 13">
            <a:extLst>
              <a:ext uri="{FF2B5EF4-FFF2-40B4-BE49-F238E27FC236}">
                <a16:creationId xmlns:a16="http://schemas.microsoft.com/office/drawing/2014/main" id="{0C0CFFCC-7CBE-E0B4-1A0B-CB7546C8E8DA}"/>
              </a:ext>
            </a:extLst>
          </p:cNvPr>
          <p:cNvSpPr/>
          <p:nvPr/>
        </p:nvSpPr>
        <p:spPr>
          <a:xfrm>
            <a:off x="621500" y="1473506"/>
            <a:ext cx="2361460" cy="106532"/>
          </a:xfrm>
          <a:prstGeom prst="rect">
            <a:avLst/>
          </a:prstGeom>
          <a:solidFill>
            <a:srgbClr val="0000FF"/>
          </a:solidFill>
          <a:ln w="12700" cap="flat" cmpd="sng" algn="ctr">
            <a:noFill/>
            <a:prstDash val="solid"/>
            <a:miter lim="800000"/>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15" name="TextBox 14">
            <a:extLst>
              <a:ext uri="{FF2B5EF4-FFF2-40B4-BE49-F238E27FC236}">
                <a16:creationId xmlns:a16="http://schemas.microsoft.com/office/drawing/2014/main" id="{8312714D-4A05-CE68-F4BA-B95A5D1E1073}"/>
              </a:ext>
            </a:extLst>
          </p:cNvPr>
          <p:cNvSpPr txBox="1"/>
          <p:nvPr/>
        </p:nvSpPr>
        <p:spPr>
          <a:xfrm>
            <a:off x="509789" y="1874350"/>
            <a:ext cx="6657304" cy="1815882"/>
          </a:xfrm>
          <a:prstGeom prst="rect">
            <a:avLst/>
          </a:prstGeom>
          <a:noFill/>
        </p:spPr>
        <p:txBody>
          <a:bodyPr wrap="square" rtlCol="0">
            <a:spAutoFit/>
          </a:bodyPr>
          <a:lstStyle/>
          <a:p>
            <a:r>
              <a:rPr lang="en-US" sz="2400" i="1" dirty="0">
                <a:latin typeface="Futura PT Book" panose="020B0502020204020303" pitchFamily="34" charset="0"/>
              </a:rPr>
              <a:t>Covers Gloucester, Salem, and Cumberland Counties </a:t>
            </a:r>
            <a:br>
              <a:rPr lang="en-US" sz="2400" i="1" dirty="0">
                <a:latin typeface="Futura PT Book" panose="020B0502020204020303" pitchFamily="34" charset="0"/>
              </a:rPr>
            </a:br>
            <a:endParaRPr lang="en-US" sz="1600" i="1" dirty="0">
              <a:latin typeface="Futura PT Book" panose="020B0502020204020303" pitchFamily="34" charset="0"/>
            </a:endParaRPr>
          </a:p>
          <a:p>
            <a:r>
              <a:rPr lang="en-US" sz="2400" i="1" dirty="0">
                <a:latin typeface="Futura PT Book" panose="020B0502020204020303" pitchFamily="34" charset="0"/>
              </a:rPr>
              <a:t>2022-2024 Needs Assessment Health Priorities</a:t>
            </a:r>
          </a:p>
        </p:txBody>
      </p:sp>
      <p:sp>
        <p:nvSpPr>
          <p:cNvPr id="16" name="TextBox 15">
            <a:extLst>
              <a:ext uri="{FF2B5EF4-FFF2-40B4-BE49-F238E27FC236}">
                <a16:creationId xmlns:a16="http://schemas.microsoft.com/office/drawing/2014/main" id="{23BA9816-BFE5-C7A5-E13F-0C016123A203}"/>
              </a:ext>
            </a:extLst>
          </p:cNvPr>
          <p:cNvSpPr txBox="1"/>
          <p:nvPr/>
        </p:nvSpPr>
        <p:spPr>
          <a:xfrm>
            <a:off x="509789" y="3813342"/>
            <a:ext cx="6657304" cy="2585323"/>
          </a:xfrm>
          <a:prstGeom prst="rect">
            <a:avLst/>
          </a:prstGeom>
          <a:noFill/>
        </p:spPr>
        <p:txBody>
          <a:bodyPr wrap="square" rtlCol="0">
            <a:spAutoFit/>
          </a:bodyPr>
          <a:lstStyle/>
          <a:p>
            <a:pPr marL="285750" indent="-285750" algn="l">
              <a:buFont typeface="Arial" panose="020B0604020202020204" pitchFamily="34" charset="0"/>
              <a:buChar char="•"/>
            </a:pPr>
            <a:r>
              <a:rPr lang="en-US" sz="2400" b="0" i="0" dirty="0">
                <a:solidFill>
                  <a:srgbClr val="0000FF"/>
                </a:solidFill>
                <a:effectLst/>
                <a:latin typeface="Futura PT Book" panose="020B0502020204020303" pitchFamily="34" charset="0"/>
              </a:rPr>
              <a:t>COVID-19</a:t>
            </a:r>
          </a:p>
          <a:p>
            <a:pPr marL="285750" indent="-285750" algn="l">
              <a:buFont typeface="Arial" panose="020B0604020202020204" pitchFamily="34" charset="0"/>
              <a:buChar char="•"/>
            </a:pPr>
            <a:r>
              <a:rPr lang="en-US" sz="2400" b="0" i="0" dirty="0">
                <a:solidFill>
                  <a:srgbClr val="0000FF"/>
                </a:solidFill>
                <a:effectLst/>
                <a:latin typeface="Futura PT Book" panose="020B0502020204020303" pitchFamily="34" charset="0"/>
              </a:rPr>
              <a:t>Mental and Behavioral Health</a:t>
            </a:r>
          </a:p>
          <a:p>
            <a:pPr marL="285750" indent="-285750" algn="l">
              <a:buFont typeface="Arial" panose="020B0604020202020204" pitchFamily="34" charset="0"/>
              <a:buChar char="•"/>
            </a:pPr>
            <a:r>
              <a:rPr lang="en-US" sz="2400" b="0" i="0" dirty="0">
                <a:solidFill>
                  <a:srgbClr val="0000FF"/>
                </a:solidFill>
                <a:effectLst/>
                <a:latin typeface="Futura PT Book" panose="020B0502020204020303" pitchFamily="34" charset="0"/>
              </a:rPr>
              <a:t>Accessibility, availability, and affordability of care </a:t>
            </a:r>
          </a:p>
          <a:p>
            <a:pPr marL="285750" indent="-285750" algn="l">
              <a:buFont typeface="Arial" panose="020B0604020202020204" pitchFamily="34" charset="0"/>
              <a:buChar char="•"/>
            </a:pPr>
            <a:r>
              <a:rPr lang="en-US" sz="2400" b="0" i="0" dirty="0">
                <a:solidFill>
                  <a:srgbClr val="0000FF"/>
                </a:solidFill>
                <a:effectLst/>
                <a:latin typeface="Futura PT Book" panose="020B0502020204020303" pitchFamily="34" charset="0"/>
              </a:rPr>
              <a:t>Access to children’s health care</a:t>
            </a:r>
          </a:p>
          <a:p>
            <a:pPr marL="285750" indent="-285750" algn="l">
              <a:buFont typeface="Arial" panose="020B0604020202020204" pitchFamily="34" charset="0"/>
              <a:buChar char="•"/>
            </a:pPr>
            <a:r>
              <a:rPr lang="en-US" sz="2400" b="0" i="0" dirty="0">
                <a:solidFill>
                  <a:srgbClr val="0000FF"/>
                </a:solidFill>
                <a:effectLst/>
                <a:latin typeface="Futura PT Book" panose="020B0502020204020303" pitchFamily="34" charset="0"/>
              </a:rPr>
              <a:t>Food and diet</a:t>
            </a:r>
          </a:p>
          <a:p>
            <a:endParaRPr lang="en-US" dirty="0"/>
          </a:p>
        </p:txBody>
      </p:sp>
    </p:spTree>
    <p:extLst>
      <p:ext uri="{BB962C8B-B14F-4D97-AF65-F5344CB8AC3E}">
        <p14:creationId xmlns:p14="http://schemas.microsoft.com/office/powerpoint/2010/main" val="2776721170"/>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01116B-BEB9-EC38-48CD-0EC81EB5EC65}"/>
              </a:ext>
            </a:extLst>
          </p:cNvPr>
          <p:cNvSpPr>
            <a:spLocks noGrp="1"/>
          </p:cNvSpPr>
          <p:nvPr>
            <p:ph type="title"/>
          </p:nvPr>
        </p:nvSpPr>
        <p:spPr/>
        <p:txBody>
          <a:bodyPr/>
          <a:lstStyle/>
          <a:p>
            <a:endParaRPr lang="en-US" dirty="0"/>
          </a:p>
        </p:txBody>
      </p:sp>
      <p:pic>
        <p:nvPicPr>
          <p:cNvPr id="5" name="Content Placeholder 4" descr="Graphical user interface, application&#10;&#10;Description automatically generated">
            <a:extLst>
              <a:ext uri="{FF2B5EF4-FFF2-40B4-BE49-F238E27FC236}">
                <a16:creationId xmlns:a16="http://schemas.microsoft.com/office/drawing/2014/main" id="{8D1D5C95-9340-AEEF-A096-587A7284617C}"/>
              </a:ext>
            </a:extLst>
          </p:cNvPr>
          <p:cNvPicPr>
            <a:picLocks noGrp="1" noRot="1" noChangeAspect="1" noMove="1" noResize="1" noEditPoints="1" noAdjustHandles="1" noChangeArrowheads="1" noChangeShapeType="1" noCrop="1"/>
          </p:cNvPicPr>
          <p:nvPr>
            <p:ph idx="1"/>
          </p:nvPr>
        </p:nvPicPr>
        <p:blipFill>
          <a:blip r:embed="rId2"/>
          <a:stretch>
            <a:fillRect/>
          </a:stretch>
        </p:blipFill>
        <p:spPr>
          <a:xfrm>
            <a:off x="-1" y="0"/>
            <a:ext cx="12191999" cy="6858000"/>
          </a:xfrm>
        </p:spPr>
      </p:pic>
      <p:sp>
        <p:nvSpPr>
          <p:cNvPr id="6" name="Title 1">
            <a:extLst>
              <a:ext uri="{FF2B5EF4-FFF2-40B4-BE49-F238E27FC236}">
                <a16:creationId xmlns:a16="http://schemas.microsoft.com/office/drawing/2014/main" id="{6F40764B-C2D5-E912-B282-2F6965907B92}"/>
              </a:ext>
            </a:extLst>
          </p:cNvPr>
          <p:cNvSpPr txBox="1">
            <a:spLocks/>
          </p:cNvSpPr>
          <p:nvPr/>
        </p:nvSpPr>
        <p:spPr>
          <a:xfrm>
            <a:off x="834774" y="190512"/>
            <a:ext cx="10515600"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200" kern="1200" baseline="0">
                <a:solidFill>
                  <a:srgbClr val="002060"/>
                </a:solidFill>
                <a:latin typeface="Arial Black" panose="020B0A04020102020204" pitchFamily="34" charset="0"/>
                <a:ea typeface="+mj-ea"/>
                <a:cs typeface="+mj-cs"/>
              </a:defRPr>
            </a:lvl1pPr>
          </a:lstStyle>
          <a:p>
            <a:r>
              <a:rPr lang="en-US" sz="3000" b="1" dirty="0">
                <a:solidFill>
                  <a:srgbClr val="0000FF"/>
                </a:solidFill>
                <a:latin typeface="Open Sans" panose="020B0606030504020204" pitchFamily="34" charset="0"/>
                <a:ea typeface="Open Sans" panose="020B0606030504020204" pitchFamily="34" charset="0"/>
                <a:cs typeface="Open Sans" panose="020B0606030504020204" pitchFamily="34" charset="0"/>
              </a:rPr>
              <a:t>Community</a:t>
            </a:r>
            <a:r>
              <a:rPr lang="en-US" b="1" dirty="0">
                <a:solidFill>
                  <a:srgbClr val="0000FF"/>
                </a:solidFill>
                <a:latin typeface="Open Sans" panose="020B0606030504020204" pitchFamily="34" charset="0"/>
                <a:ea typeface="Open Sans" panose="020B0606030504020204" pitchFamily="34" charset="0"/>
                <a:cs typeface="Open Sans" panose="020B0606030504020204" pitchFamily="34" charset="0"/>
              </a:rPr>
              <a:t> Health Implementation Plan</a:t>
            </a:r>
          </a:p>
        </p:txBody>
      </p:sp>
      <p:sp>
        <p:nvSpPr>
          <p:cNvPr id="9" name="Rectangle 8">
            <a:extLst>
              <a:ext uri="{FF2B5EF4-FFF2-40B4-BE49-F238E27FC236}">
                <a16:creationId xmlns:a16="http://schemas.microsoft.com/office/drawing/2014/main" id="{B43A351B-57BB-202A-CBB7-B2B83CE36B48}"/>
              </a:ext>
            </a:extLst>
          </p:cNvPr>
          <p:cNvSpPr/>
          <p:nvPr/>
        </p:nvSpPr>
        <p:spPr>
          <a:xfrm>
            <a:off x="949911" y="1402672"/>
            <a:ext cx="2361460" cy="106532"/>
          </a:xfrm>
          <a:prstGeom prst="rect">
            <a:avLst/>
          </a:prstGeom>
          <a:solidFill>
            <a:srgbClr val="0000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aphicFrame>
        <p:nvGraphicFramePr>
          <p:cNvPr id="16" name="TextBox 13">
            <a:extLst>
              <a:ext uri="{FF2B5EF4-FFF2-40B4-BE49-F238E27FC236}">
                <a16:creationId xmlns:a16="http://schemas.microsoft.com/office/drawing/2014/main" id="{B847BD36-92A7-2B5F-A37E-C63D22C5C4B6}"/>
              </a:ext>
            </a:extLst>
          </p:cNvPr>
          <p:cNvGraphicFramePr/>
          <p:nvPr>
            <p:extLst>
              <p:ext uri="{D42A27DB-BD31-4B8C-83A1-F6EECF244321}">
                <p14:modId xmlns:p14="http://schemas.microsoft.com/office/powerpoint/2010/main" val="622643693"/>
              </p:ext>
            </p:extLst>
          </p:nvPr>
        </p:nvGraphicFramePr>
        <p:xfrm>
          <a:off x="1058238" y="1971045"/>
          <a:ext cx="9678256" cy="4401205"/>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086976672"/>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Graphical user interface, application&#10;&#10;Description automatically generated">
            <a:extLst>
              <a:ext uri="{FF2B5EF4-FFF2-40B4-BE49-F238E27FC236}">
                <a16:creationId xmlns:a16="http://schemas.microsoft.com/office/drawing/2014/main" id="{BD66883F-8229-0FB4-7540-D4FF65CB7C43}"/>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pic>
        <p:nvPicPr>
          <p:cNvPr id="6" name="Picture 5" descr="A close-up of a computer chip&#10;&#10;Description automatically generated with medium confidence">
            <a:extLst>
              <a:ext uri="{FF2B5EF4-FFF2-40B4-BE49-F238E27FC236}">
                <a16:creationId xmlns:a16="http://schemas.microsoft.com/office/drawing/2014/main" id="{7FA388AB-9B44-D201-208C-FA6F62EC3B3E}"/>
              </a:ext>
            </a:extLst>
          </p:cNvPr>
          <p:cNvPicPr>
            <a:picLocks noGrp="1" noRot="1" noChangeAspect="1" noMove="1" noResize="1" noEditPoints="1" noAdjustHandles="1" noChangeArrowheads="1" noChangeShapeType="1" noCrop="1"/>
          </p:cNvPicPr>
          <p:nvPr/>
        </p:nvPicPr>
        <p:blipFill>
          <a:blip r:embed="rId3"/>
          <a:stretch>
            <a:fillRect/>
          </a:stretch>
        </p:blipFill>
        <p:spPr>
          <a:xfrm>
            <a:off x="0" y="0"/>
            <a:ext cx="12192000" cy="6858000"/>
          </a:xfrm>
          <a:prstGeom prst="rect">
            <a:avLst/>
          </a:prstGeom>
        </p:spPr>
      </p:pic>
      <p:sp>
        <p:nvSpPr>
          <p:cNvPr id="7" name="Title 3">
            <a:extLst>
              <a:ext uri="{FF2B5EF4-FFF2-40B4-BE49-F238E27FC236}">
                <a16:creationId xmlns:a16="http://schemas.microsoft.com/office/drawing/2014/main" id="{E0696551-2261-512D-57AB-71BC901DB6D0}"/>
              </a:ext>
            </a:extLst>
          </p:cNvPr>
          <p:cNvSpPr txBox="1">
            <a:spLocks/>
          </p:cNvSpPr>
          <p:nvPr/>
        </p:nvSpPr>
        <p:spPr>
          <a:xfrm>
            <a:off x="509789" y="426434"/>
            <a:ext cx="5311462"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200" kern="1200">
                <a:solidFill>
                  <a:srgbClr val="002060"/>
                </a:solidFill>
                <a:latin typeface="Arial Black" panose="020B0A04020102020204" pitchFamily="34" charset="0"/>
                <a:ea typeface="+mj-ea"/>
                <a:cs typeface="+mj-cs"/>
              </a:defRPr>
            </a:lvl1pPr>
          </a:lstStyle>
          <a:p>
            <a:r>
              <a:rPr lang="en-US" sz="2900" b="1" dirty="0" err="1">
                <a:solidFill>
                  <a:srgbClr val="0000FF"/>
                </a:solidFill>
                <a:latin typeface="Open Sans" panose="020B0606030504020204" pitchFamily="34" charset="0"/>
                <a:ea typeface="Open Sans" panose="020B0606030504020204" pitchFamily="34" charset="0"/>
                <a:cs typeface="Open Sans" panose="020B0606030504020204" pitchFamily="34" charset="0"/>
              </a:rPr>
              <a:t>Deterra</a:t>
            </a:r>
            <a:r>
              <a:rPr lang="en-US" sz="2900" b="1" dirty="0">
                <a:solidFill>
                  <a:srgbClr val="0000FF"/>
                </a:solidFill>
                <a:latin typeface="Open Sans" panose="020B0606030504020204" pitchFamily="34" charset="0"/>
                <a:ea typeface="Open Sans" panose="020B0606030504020204" pitchFamily="34" charset="0"/>
                <a:cs typeface="Open Sans" panose="020B0606030504020204" pitchFamily="34" charset="0"/>
              </a:rPr>
              <a:t> Pouch Distribution</a:t>
            </a:r>
          </a:p>
        </p:txBody>
      </p:sp>
      <p:sp>
        <p:nvSpPr>
          <p:cNvPr id="8" name="Rectangle 7">
            <a:extLst>
              <a:ext uri="{FF2B5EF4-FFF2-40B4-BE49-F238E27FC236}">
                <a16:creationId xmlns:a16="http://schemas.microsoft.com/office/drawing/2014/main" id="{1FF76C99-D27C-F9C5-5363-11A780518210}"/>
              </a:ext>
            </a:extLst>
          </p:cNvPr>
          <p:cNvSpPr/>
          <p:nvPr/>
        </p:nvSpPr>
        <p:spPr>
          <a:xfrm>
            <a:off x="621500" y="1473506"/>
            <a:ext cx="2361460" cy="106532"/>
          </a:xfrm>
          <a:prstGeom prst="rect">
            <a:avLst/>
          </a:prstGeom>
          <a:solidFill>
            <a:srgbClr val="0000FF"/>
          </a:solidFill>
          <a:ln w="12700" cap="flat" cmpd="sng" algn="ctr">
            <a:noFill/>
            <a:prstDash val="solid"/>
            <a:miter lim="800000"/>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9" name="Title 3">
            <a:extLst>
              <a:ext uri="{FF2B5EF4-FFF2-40B4-BE49-F238E27FC236}">
                <a16:creationId xmlns:a16="http://schemas.microsoft.com/office/drawing/2014/main" id="{71A953AB-FB42-42BE-8FD2-D5EDD5E71090}"/>
              </a:ext>
            </a:extLst>
          </p:cNvPr>
          <p:cNvSpPr txBox="1">
            <a:spLocks/>
          </p:cNvSpPr>
          <p:nvPr/>
        </p:nvSpPr>
        <p:spPr>
          <a:xfrm>
            <a:off x="6599350" y="426434"/>
            <a:ext cx="5311462"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200" kern="1200">
                <a:solidFill>
                  <a:srgbClr val="002060"/>
                </a:solidFill>
                <a:latin typeface="Arial Black" panose="020B0A04020102020204" pitchFamily="34" charset="0"/>
                <a:ea typeface="+mj-ea"/>
                <a:cs typeface="+mj-cs"/>
              </a:defRPr>
            </a:lvl1pPr>
          </a:lstStyle>
          <a:p>
            <a:r>
              <a:rPr lang="en-US" sz="2900" b="1" dirty="0">
                <a:solidFill>
                  <a:srgbClr val="0000FF"/>
                </a:solidFill>
                <a:latin typeface="Open Sans" panose="020B0606030504020204" pitchFamily="34" charset="0"/>
                <a:ea typeface="Open Sans" panose="020B0606030504020204" pitchFamily="34" charset="0"/>
                <a:cs typeface="Open Sans" panose="020B0606030504020204" pitchFamily="34" charset="0"/>
              </a:rPr>
              <a:t>Narcan Distribution</a:t>
            </a:r>
          </a:p>
        </p:txBody>
      </p:sp>
      <p:sp>
        <p:nvSpPr>
          <p:cNvPr id="10" name="Rectangle 9">
            <a:extLst>
              <a:ext uri="{FF2B5EF4-FFF2-40B4-BE49-F238E27FC236}">
                <a16:creationId xmlns:a16="http://schemas.microsoft.com/office/drawing/2014/main" id="{891DE35E-ECA4-F473-57B7-D6B6D0442384}"/>
              </a:ext>
            </a:extLst>
          </p:cNvPr>
          <p:cNvSpPr/>
          <p:nvPr/>
        </p:nvSpPr>
        <p:spPr>
          <a:xfrm>
            <a:off x="6711061" y="1473506"/>
            <a:ext cx="2361460" cy="106532"/>
          </a:xfrm>
          <a:prstGeom prst="rect">
            <a:avLst/>
          </a:prstGeom>
          <a:solidFill>
            <a:srgbClr val="0000FF"/>
          </a:solidFill>
          <a:ln w="12700" cap="flat" cmpd="sng" algn="ctr">
            <a:noFill/>
            <a:prstDash val="solid"/>
            <a:miter lim="800000"/>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11" name="TextBox 10">
            <a:extLst>
              <a:ext uri="{FF2B5EF4-FFF2-40B4-BE49-F238E27FC236}">
                <a16:creationId xmlns:a16="http://schemas.microsoft.com/office/drawing/2014/main" id="{58BC926E-DC7D-E7E7-ECEE-438BF48E8BBC}"/>
              </a:ext>
            </a:extLst>
          </p:cNvPr>
          <p:cNvSpPr txBox="1"/>
          <p:nvPr/>
        </p:nvSpPr>
        <p:spPr>
          <a:xfrm>
            <a:off x="509789" y="1846641"/>
            <a:ext cx="5311462" cy="1200329"/>
          </a:xfrm>
          <a:prstGeom prst="rect">
            <a:avLst/>
          </a:prstGeom>
          <a:noFill/>
        </p:spPr>
        <p:txBody>
          <a:bodyPr wrap="square" rtlCol="0">
            <a:spAutoFit/>
          </a:bodyPr>
          <a:lstStyle/>
          <a:p>
            <a:r>
              <a:rPr lang="en-US" i="1" dirty="0">
                <a:latin typeface="Futura PT Book" panose="020B0502020204020303" pitchFamily="34" charset="0"/>
              </a:rPr>
              <a:t>A method for safe at-home medication disposal, which can reduce environmental impacts and prevent drug addiction by deactivating unused prescription drugs. We distributed</a:t>
            </a:r>
          </a:p>
        </p:txBody>
      </p:sp>
      <p:sp>
        <p:nvSpPr>
          <p:cNvPr id="12" name="TextBox 11">
            <a:extLst>
              <a:ext uri="{FF2B5EF4-FFF2-40B4-BE49-F238E27FC236}">
                <a16:creationId xmlns:a16="http://schemas.microsoft.com/office/drawing/2014/main" id="{20D5E619-5664-9E1E-5B79-19AC500EA7F1}"/>
              </a:ext>
            </a:extLst>
          </p:cNvPr>
          <p:cNvSpPr txBox="1"/>
          <p:nvPr/>
        </p:nvSpPr>
        <p:spPr>
          <a:xfrm>
            <a:off x="6599350" y="1846640"/>
            <a:ext cx="5311462" cy="2031325"/>
          </a:xfrm>
          <a:prstGeom prst="rect">
            <a:avLst/>
          </a:prstGeom>
          <a:noFill/>
        </p:spPr>
        <p:txBody>
          <a:bodyPr wrap="square" rtlCol="0">
            <a:spAutoFit/>
          </a:bodyPr>
          <a:lstStyle/>
          <a:p>
            <a:r>
              <a:rPr lang="en-US" i="1" dirty="0">
                <a:latin typeface="Futura PT Book" panose="020B0502020204020303" pitchFamily="34" charset="0"/>
              </a:rPr>
              <a:t>A lifesaving drug that can reverse the effects of opioid overdose, typically carried by first responders and now distributed widely throughout Gloucester, Salem, and Cumberland Counties to use in emergency situations. To our local police departments, we distributed:</a:t>
            </a:r>
          </a:p>
        </p:txBody>
      </p:sp>
      <p:sp>
        <p:nvSpPr>
          <p:cNvPr id="13" name="TextBox 12">
            <a:extLst>
              <a:ext uri="{FF2B5EF4-FFF2-40B4-BE49-F238E27FC236}">
                <a16:creationId xmlns:a16="http://schemas.microsoft.com/office/drawing/2014/main" id="{C8265A51-1634-8789-481B-4625D59C9AE4}"/>
              </a:ext>
            </a:extLst>
          </p:cNvPr>
          <p:cNvSpPr txBox="1"/>
          <p:nvPr/>
        </p:nvSpPr>
        <p:spPr>
          <a:xfrm>
            <a:off x="278435" y="3644721"/>
            <a:ext cx="2070185" cy="1200329"/>
          </a:xfrm>
          <a:prstGeom prst="rect">
            <a:avLst/>
          </a:prstGeom>
          <a:noFill/>
        </p:spPr>
        <p:txBody>
          <a:bodyPr wrap="square" rtlCol="0">
            <a:spAutoFit/>
          </a:bodyPr>
          <a:lstStyle/>
          <a:p>
            <a:pPr marL="342900" indent="-342900">
              <a:buFont typeface="Arial" panose="020B0604020202020204" pitchFamily="34" charset="0"/>
              <a:buChar char="•"/>
            </a:pPr>
            <a:r>
              <a:rPr lang="en-US" sz="2400" dirty="0">
                <a:solidFill>
                  <a:srgbClr val="0000FF"/>
                </a:solidFill>
                <a:latin typeface="Futura PT Demi" panose="020B0702020204020303" pitchFamily="34" charset="0"/>
              </a:rPr>
              <a:t>3,780 Deterra pouches </a:t>
            </a:r>
          </a:p>
        </p:txBody>
      </p:sp>
      <p:sp>
        <p:nvSpPr>
          <p:cNvPr id="14" name="TextBox 13">
            <a:extLst>
              <a:ext uri="{FF2B5EF4-FFF2-40B4-BE49-F238E27FC236}">
                <a16:creationId xmlns:a16="http://schemas.microsoft.com/office/drawing/2014/main" id="{FEA62738-2EAA-C0CB-D2CD-65CC5C46680B}"/>
              </a:ext>
            </a:extLst>
          </p:cNvPr>
          <p:cNvSpPr txBox="1"/>
          <p:nvPr/>
        </p:nvSpPr>
        <p:spPr>
          <a:xfrm>
            <a:off x="6599350" y="3972608"/>
            <a:ext cx="4489360" cy="830997"/>
          </a:xfrm>
          <a:prstGeom prst="rect">
            <a:avLst/>
          </a:prstGeom>
          <a:noFill/>
        </p:spPr>
        <p:txBody>
          <a:bodyPr wrap="square" rtlCol="0">
            <a:spAutoFit/>
          </a:bodyPr>
          <a:lstStyle/>
          <a:p>
            <a:pPr marL="342900" indent="-342900">
              <a:buFont typeface="Arial" panose="020B0604020202020204" pitchFamily="34" charset="0"/>
              <a:buChar char="•"/>
            </a:pPr>
            <a:r>
              <a:rPr lang="en-US" sz="2400" dirty="0">
                <a:solidFill>
                  <a:srgbClr val="0000FF"/>
                </a:solidFill>
                <a:latin typeface="Futura PT Demi" panose="020B0702020204020303" pitchFamily="34" charset="0"/>
              </a:rPr>
              <a:t>610 doses of naloxone</a:t>
            </a:r>
          </a:p>
          <a:p>
            <a:pPr marL="342900" indent="-342900">
              <a:buFont typeface="Arial" panose="020B0604020202020204" pitchFamily="34" charset="0"/>
              <a:buChar char="•"/>
            </a:pPr>
            <a:r>
              <a:rPr lang="en-US" sz="2400" dirty="0">
                <a:solidFill>
                  <a:srgbClr val="0000FF"/>
                </a:solidFill>
                <a:latin typeface="Futura PT Demi" panose="020B0702020204020303" pitchFamily="34" charset="0"/>
              </a:rPr>
              <a:t>610 nasal atomizers</a:t>
            </a:r>
          </a:p>
        </p:txBody>
      </p:sp>
    </p:spTree>
    <p:extLst>
      <p:ext uri="{BB962C8B-B14F-4D97-AF65-F5344CB8AC3E}">
        <p14:creationId xmlns:p14="http://schemas.microsoft.com/office/powerpoint/2010/main" val="354672608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Graphical user interface, application&#10;&#10;Description automatically generated">
            <a:extLst>
              <a:ext uri="{FF2B5EF4-FFF2-40B4-BE49-F238E27FC236}">
                <a16:creationId xmlns:a16="http://schemas.microsoft.com/office/drawing/2014/main" id="{1667F948-F375-5DD6-D959-20C66B1FA3AA}"/>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pic>
        <p:nvPicPr>
          <p:cNvPr id="5" name="Picture 4" descr="Logo&#10;&#10;Description automatically generated with low confidence">
            <a:extLst>
              <a:ext uri="{FF2B5EF4-FFF2-40B4-BE49-F238E27FC236}">
                <a16:creationId xmlns:a16="http://schemas.microsoft.com/office/drawing/2014/main" id="{23C57D86-3287-0176-C94D-E7B632C82F95}"/>
              </a:ext>
            </a:extLst>
          </p:cNvPr>
          <p:cNvPicPr>
            <a:picLocks noGrp="1" noRot="1" noChangeAspect="1" noMove="1" noResize="1" noEditPoints="1" noAdjustHandles="1" noChangeArrowheads="1" noChangeShapeType="1" noCrop="1"/>
          </p:cNvPicPr>
          <p:nvPr/>
        </p:nvPicPr>
        <p:blipFill>
          <a:blip r:embed="rId3"/>
          <a:stretch>
            <a:fillRect/>
          </a:stretch>
        </p:blipFill>
        <p:spPr>
          <a:xfrm>
            <a:off x="0" y="0"/>
            <a:ext cx="12192000" cy="6858000"/>
          </a:xfrm>
          <a:prstGeom prst="rect">
            <a:avLst/>
          </a:prstGeom>
        </p:spPr>
      </p:pic>
      <p:sp>
        <p:nvSpPr>
          <p:cNvPr id="8" name="Title 3">
            <a:extLst>
              <a:ext uri="{FF2B5EF4-FFF2-40B4-BE49-F238E27FC236}">
                <a16:creationId xmlns:a16="http://schemas.microsoft.com/office/drawing/2014/main" id="{AA49F427-A721-6A39-E887-1421531D941F}"/>
              </a:ext>
            </a:extLst>
          </p:cNvPr>
          <p:cNvSpPr txBox="1">
            <a:spLocks/>
          </p:cNvSpPr>
          <p:nvPr/>
        </p:nvSpPr>
        <p:spPr>
          <a:xfrm>
            <a:off x="509788" y="426434"/>
            <a:ext cx="6599349"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200" kern="1200">
                <a:solidFill>
                  <a:srgbClr val="002060"/>
                </a:solidFill>
                <a:latin typeface="Arial Black" panose="020B0A04020102020204" pitchFamily="34" charset="0"/>
                <a:ea typeface="+mj-ea"/>
                <a:cs typeface="+mj-cs"/>
              </a:defRPr>
            </a:lvl1pPr>
          </a:lstStyle>
          <a:p>
            <a:r>
              <a:rPr lang="en-US" b="1" dirty="0">
                <a:solidFill>
                  <a:srgbClr val="0000FF"/>
                </a:solidFill>
                <a:latin typeface="Open Sans" panose="020B0606030504020204" pitchFamily="34" charset="0"/>
                <a:ea typeface="Open Sans" panose="020B0606030504020204" pitchFamily="34" charset="0"/>
                <a:cs typeface="Open Sans" panose="020B0606030504020204" pitchFamily="34" charset="0"/>
              </a:rPr>
              <a:t>Access to Food</a:t>
            </a:r>
          </a:p>
        </p:txBody>
      </p:sp>
      <p:sp>
        <p:nvSpPr>
          <p:cNvPr id="9" name="Rectangle 8">
            <a:extLst>
              <a:ext uri="{FF2B5EF4-FFF2-40B4-BE49-F238E27FC236}">
                <a16:creationId xmlns:a16="http://schemas.microsoft.com/office/drawing/2014/main" id="{E59DE9DC-034E-6700-2922-316E67254CFD}"/>
              </a:ext>
            </a:extLst>
          </p:cNvPr>
          <p:cNvSpPr/>
          <p:nvPr/>
        </p:nvSpPr>
        <p:spPr>
          <a:xfrm>
            <a:off x="621500" y="1473506"/>
            <a:ext cx="2361460" cy="106532"/>
          </a:xfrm>
          <a:prstGeom prst="rect">
            <a:avLst/>
          </a:prstGeom>
          <a:solidFill>
            <a:srgbClr val="0000FF"/>
          </a:solidFill>
          <a:ln w="12700" cap="flat" cmpd="sng" algn="ctr">
            <a:noFill/>
            <a:prstDash val="solid"/>
            <a:miter lim="800000"/>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10" name="TextBox 9">
            <a:extLst>
              <a:ext uri="{FF2B5EF4-FFF2-40B4-BE49-F238E27FC236}">
                <a16:creationId xmlns:a16="http://schemas.microsoft.com/office/drawing/2014/main" id="{2DF487F7-B342-23A8-BECD-5D5009F06427}"/>
              </a:ext>
            </a:extLst>
          </p:cNvPr>
          <p:cNvSpPr txBox="1"/>
          <p:nvPr/>
        </p:nvSpPr>
        <p:spPr>
          <a:xfrm>
            <a:off x="509789" y="2026945"/>
            <a:ext cx="6006921" cy="1938992"/>
          </a:xfrm>
          <a:prstGeom prst="rect">
            <a:avLst/>
          </a:prstGeom>
          <a:noFill/>
        </p:spPr>
        <p:txBody>
          <a:bodyPr wrap="square" rtlCol="0">
            <a:spAutoFit/>
          </a:bodyPr>
          <a:lstStyle/>
          <a:p>
            <a:r>
              <a:rPr lang="en-US" sz="2000" i="1" dirty="0">
                <a:latin typeface="Futura PT Book" panose="020B0502020204020303" pitchFamily="34" charset="0"/>
              </a:rPr>
              <a:t>In 2021, we identified high rates of food insecurity in our community. To provide community members with easier access to healthy food, we partnered with local organizations to provide both school-based pantries and local Food </a:t>
            </a:r>
            <a:r>
              <a:rPr lang="en-US" sz="2000" i="1" dirty="0" err="1">
                <a:latin typeface="Futura PT Book" panose="020B0502020204020303" pitchFamily="34" charset="0"/>
              </a:rPr>
              <a:t>Farmacies</a:t>
            </a:r>
            <a:r>
              <a:rPr lang="en-US" sz="2000" i="1" dirty="0">
                <a:latin typeface="Futura PT Book" panose="020B0502020204020303" pitchFamily="34" charset="0"/>
              </a:rPr>
              <a:t>.</a:t>
            </a:r>
          </a:p>
        </p:txBody>
      </p:sp>
      <p:sp>
        <p:nvSpPr>
          <p:cNvPr id="11" name="TextBox 10">
            <a:extLst>
              <a:ext uri="{FF2B5EF4-FFF2-40B4-BE49-F238E27FC236}">
                <a16:creationId xmlns:a16="http://schemas.microsoft.com/office/drawing/2014/main" id="{D32EDDEE-C285-EC6D-1D4F-32D1C84C2CD1}"/>
              </a:ext>
            </a:extLst>
          </p:cNvPr>
          <p:cNvSpPr txBox="1"/>
          <p:nvPr/>
        </p:nvSpPr>
        <p:spPr>
          <a:xfrm>
            <a:off x="509789" y="4057751"/>
            <a:ext cx="5703724" cy="2308324"/>
          </a:xfrm>
          <a:prstGeom prst="rect">
            <a:avLst/>
          </a:prstGeom>
          <a:noFill/>
        </p:spPr>
        <p:txBody>
          <a:bodyPr wrap="square" rtlCol="0">
            <a:spAutoFit/>
          </a:bodyPr>
          <a:lstStyle/>
          <a:p>
            <a:pPr marL="285750" indent="-285750" algn="l">
              <a:buFont typeface="Arial" panose="020B0604020202020204" pitchFamily="34" charset="0"/>
              <a:buChar char="•"/>
            </a:pPr>
            <a:r>
              <a:rPr lang="en-US" sz="2400" b="0" i="0" dirty="0">
                <a:solidFill>
                  <a:srgbClr val="0000FF"/>
                </a:solidFill>
                <a:effectLst/>
                <a:latin typeface="Futura PT Book" panose="020B0502020204020303" pitchFamily="34" charset="0"/>
              </a:rPr>
              <a:t>Food Pantries- more than 140,000 pounds of food distributed to about 3,200 families</a:t>
            </a:r>
          </a:p>
          <a:p>
            <a:pPr marL="285750" indent="-285750" algn="l">
              <a:buFont typeface="Arial" panose="020B0604020202020204" pitchFamily="34" charset="0"/>
              <a:buChar char="•"/>
            </a:pPr>
            <a:r>
              <a:rPr lang="en-US" sz="2400" dirty="0">
                <a:solidFill>
                  <a:srgbClr val="0000FF"/>
                </a:solidFill>
                <a:latin typeface="Futura PT Book" panose="020B0502020204020303" pitchFamily="34" charset="0"/>
              </a:rPr>
              <a:t>Food Farmacies- 50 patients were provided free nutrition services and grocery items</a:t>
            </a:r>
            <a:endParaRPr lang="en-US" dirty="0"/>
          </a:p>
        </p:txBody>
      </p:sp>
    </p:spTree>
    <p:extLst>
      <p:ext uri="{BB962C8B-B14F-4D97-AF65-F5344CB8AC3E}">
        <p14:creationId xmlns:p14="http://schemas.microsoft.com/office/powerpoint/2010/main" val="126349080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Graphical user interface, application&#10;&#10;Description automatically generated">
            <a:extLst>
              <a:ext uri="{FF2B5EF4-FFF2-40B4-BE49-F238E27FC236}">
                <a16:creationId xmlns:a16="http://schemas.microsoft.com/office/drawing/2014/main" id="{2296647A-022A-C5BC-F409-F2345C87D2D7}"/>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a:ln>
            <a:solidFill>
              <a:schemeClr val="bg1"/>
            </a:solidFill>
          </a:ln>
        </p:spPr>
      </p:pic>
      <p:sp>
        <p:nvSpPr>
          <p:cNvPr id="6" name="Title 3">
            <a:extLst>
              <a:ext uri="{FF2B5EF4-FFF2-40B4-BE49-F238E27FC236}">
                <a16:creationId xmlns:a16="http://schemas.microsoft.com/office/drawing/2014/main" id="{FC757D97-EEE6-B456-E453-F4FB500107D5}"/>
              </a:ext>
            </a:extLst>
          </p:cNvPr>
          <p:cNvSpPr txBox="1">
            <a:spLocks/>
          </p:cNvSpPr>
          <p:nvPr/>
        </p:nvSpPr>
        <p:spPr>
          <a:xfrm>
            <a:off x="518590" y="413825"/>
            <a:ext cx="6599349"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200" kern="1200">
                <a:solidFill>
                  <a:srgbClr val="002060"/>
                </a:solidFill>
                <a:latin typeface="Arial Black" panose="020B0A04020102020204" pitchFamily="34" charset="0"/>
                <a:ea typeface="+mj-ea"/>
                <a:cs typeface="+mj-cs"/>
              </a:defRPr>
            </a:lvl1pPr>
          </a:lstStyle>
          <a:p>
            <a:r>
              <a:rPr lang="en-US" sz="2900" b="1" dirty="0">
                <a:solidFill>
                  <a:srgbClr val="0000FF"/>
                </a:solidFill>
                <a:latin typeface="Open Sans" panose="020B0606030504020204" pitchFamily="34" charset="0"/>
                <a:ea typeface="Open Sans" panose="020B0606030504020204" pitchFamily="34" charset="0"/>
                <a:cs typeface="Open Sans" panose="020B0606030504020204" pitchFamily="34" charset="0"/>
              </a:rPr>
              <a:t>Cumberland County</a:t>
            </a:r>
          </a:p>
          <a:p>
            <a:r>
              <a:rPr lang="en-US" sz="2900" b="1" dirty="0">
                <a:solidFill>
                  <a:srgbClr val="0000FF"/>
                </a:solidFill>
                <a:latin typeface="Open Sans" panose="020B0606030504020204" pitchFamily="34" charset="0"/>
                <a:ea typeface="Open Sans" panose="020B0606030504020204" pitchFamily="34" charset="0"/>
                <a:cs typeface="Open Sans" panose="020B0606030504020204" pitchFamily="34" charset="0"/>
              </a:rPr>
              <a:t>Housing First</a:t>
            </a:r>
          </a:p>
        </p:txBody>
      </p:sp>
      <p:sp>
        <p:nvSpPr>
          <p:cNvPr id="7" name="Rectangle 6">
            <a:extLst>
              <a:ext uri="{FF2B5EF4-FFF2-40B4-BE49-F238E27FC236}">
                <a16:creationId xmlns:a16="http://schemas.microsoft.com/office/drawing/2014/main" id="{506DAD69-11B4-22DA-7B2B-5D5640E9F085}"/>
              </a:ext>
            </a:extLst>
          </p:cNvPr>
          <p:cNvSpPr/>
          <p:nvPr/>
        </p:nvSpPr>
        <p:spPr>
          <a:xfrm>
            <a:off x="621500" y="1473506"/>
            <a:ext cx="2361460" cy="106532"/>
          </a:xfrm>
          <a:prstGeom prst="rect">
            <a:avLst/>
          </a:prstGeom>
          <a:solidFill>
            <a:srgbClr val="0000FF"/>
          </a:solidFill>
          <a:ln w="12700" cap="flat" cmpd="sng" algn="ctr">
            <a:noFill/>
            <a:prstDash val="solid"/>
            <a:miter lim="800000"/>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prstClr val="white"/>
              </a:solidFill>
              <a:effectLst/>
              <a:uLnTx/>
              <a:uFillTx/>
              <a:latin typeface="Calibri" panose="020F0502020204030204"/>
              <a:ea typeface="+mn-ea"/>
              <a:cs typeface="+mn-cs"/>
            </a:endParaRPr>
          </a:p>
        </p:txBody>
      </p:sp>
      <p:pic>
        <p:nvPicPr>
          <p:cNvPr id="8" name="Picture 7" descr="A group of people wearing masks and holding a sign&#10;&#10;Description automatically generated with medium confidence">
            <a:extLst>
              <a:ext uri="{FF2B5EF4-FFF2-40B4-BE49-F238E27FC236}">
                <a16:creationId xmlns:a16="http://schemas.microsoft.com/office/drawing/2014/main" id="{0C3F7D94-9C20-EC7E-6765-27950A79B975}"/>
              </a:ext>
            </a:extLst>
          </p:cNvPr>
          <p:cNvPicPr>
            <a:picLocks noChangeAspect="1"/>
          </p:cNvPicPr>
          <p:nvPr/>
        </p:nvPicPr>
        <p:blipFill>
          <a:blip r:embed="rId3"/>
          <a:stretch>
            <a:fillRect/>
          </a:stretch>
        </p:blipFill>
        <p:spPr>
          <a:xfrm>
            <a:off x="4825119" y="886397"/>
            <a:ext cx="4230104" cy="2803043"/>
          </a:xfrm>
          <a:prstGeom prst="round2DiagRect">
            <a:avLst>
              <a:gd name="adj1" fmla="val 16667"/>
              <a:gd name="adj2" fmla="val 0"/>
            </a:avLst>
          </a:prstGeom>
          <a:ln w="6350" cap="sq">
            <a:solidFill>
              <a:schemeClr val="tx1"/>
            </a:solidFill>
            <a:miter lim="800000"/>
          </a:ln>
          <a:effectLst/>
        </p:spPr>
      </p:pic>
      <p:pic>
        <p:nvPicPr>
          <p:cNvPr id="10" name="Picture 9" descr="A group of people posing for a photo outside a house&#10;&#10;Description automatically generated">
            <a:extLst>
              <a:ext uri="{FF2B5EF4-FFF2-40B4-BE49-F238E27FC236}">
                <a16:creationId xmlns:a16="http://schemas.microsoft.com/office/drawing/2014/main" id="{C29E467C-F85E-8C01-14A4-7BEF6CDDC8DE}"/>
              </a:ext>
            </a:extLst>
          </p:cNvPr>
          <p:cNvPicPr>
            <a:picLocks noChangeAspect="1"/>
          </p:cNvPicPr>
          <p:nvPr/>
        </p:nvPicPr>
        <p:blipFill>
          <a:blip r:embed="rId4"/>
          <a:stretch>
            <a:fillRect/>
          </a:stretch>
        </p:blipFill>
        <p:spPr>
          <a:xfrm>
            <a:off x="7674852" y="3252548"/>
            <a:ext cx="4230104" cy="2930255"/>
          </a:xfrm>
          <a:prstGeom prst="round2DiagRect">
            <a:avLst>
              <a:gd name="adj1" fmla="val 0"/>
              <a:gd name="adj2" fmla="val 16975"/>
            </a:avLst>
          </a:prstGeom>
          <a:ln w="6350" cap="sq">
            <a:solidFill>
              <a:schemeClr val="tx1"/>
            </a:solidFill>
            <a:miter lim="800000"/>
          </a:ln>
          <a:effectLst/>
        </p:spPr>
      </p:pic>
      <p:sp>
        <p:nvSpPr>
          <p:cNvPr id="11" name="TextBox 10">
            <a:extLst>
              <a:ext uri="{FF2B5EF4-FFF2-40B4-BE49-F238E27FC236}">
                <a16:creationId xmlns:a16="http://schemas.microsoft.com/office/drawing/2014/main" id="{82772283-D72D-547E-7E44-99B92D609D05}"/>
              </a:ext>
            </a:extLst>
          </p:cNvPr>
          <p:cNvSpPr txBox="1"/>
          <p:nvPr/>
        </p:nvSpPr>
        <p:spPr>
          <a:xfrm>
            <a:off x="165254" y="2071171"/>
            <a:ext cx="4372822" cy="4401205"/>
          </a:xfrm>
          <a:prstGeom prst="rect">
            <a:avLst/>
          </a:prstGeom>
          <a:noFill/>
        </p:spPr>
        <p:txBody>
          <a:bodyPr wrap="square" rtlCol="0">
            <a:spAutoFit/>
          </a:bodyPr>
          <a:lstStyle/>
          <a:p>
            <a:r>
              <a:rPr lang="en-US" sz="2000" dirty="0">
                <a:solidFill>
                  <a:srgbClr val="0000FF"/>
                </a:solidFill>
                <a:latin typeface="Futura PT Demi" panose="020B0702020204020303" pitchFamily="34" charset="0"/>
              </a:rPr>
              <a:t>Since 2017, Inspira has donated a total of more than $250,000 </a:t>
            </a:r>
            <a:r>
              <a:rPr lang="en-US" sz="2000" dirty="0">
                <a:latin typeface="Futura PT Book" panose="020B0502020204020303" pitchFamily="34" charset="0"/>
              </a:rPr>
              <a:t>to the Collaborative, demonstrating its commitment to addressing chronic homelessness, which is a significant social determinant of health. </a:t>
            </a:r>
          </a:p>
          <a:p>
            <a:endParaRPr lang="en-US" sz="2000" dirty="0">
              <a:latin typeface="Futura PT Book" panose="020B0502020204020303" pitchFamily="34" charset="0"/>
            </a:endParaRPr>
          </a:p>
          <a:p>
            <a:r>
              <a:rPr lang="en-US" sz="2000" dirty="0">
                <a:latin typeface="Futura PT Book" panose="020B0502020204020303" pitchFamily="34" charset="0"/>
              </a:rPr>
              <a:t>The Housing First model places people in their own dwelling first, while simultaneously making sure that all needed medical, behavioral health and social services are being provided.</a:t>
            </a:r>
          </a:p>
        </p:txBody>
      </p:sp>
      <p:sp>
        <p:nvSpPr>
          <p:cNvPr id="12" name="Star: 10 Points 11">
            <a:extLst>
              <a:ext uri="{FF2B5EF4-FFF2-40B4-BE49-F238E27FC236}">
                <a16:creationId xmlns:a16="http://schemas.microsoft.com/office/drawing/2014/main" id="{404A0640-1EAE-824B-C963-0F6AF271D2E6}"/>
              </a:ext>
            </a:extLst>
          </p:cNvPr>
          <p:cNvSpPr/>
          <p:nvPr/>
        </p:nvSpPr>
        <p:spPr>
          <a:xfrm>
            <a:off x="9290228" y="451422"/>
            <a:ext cx="2614728" cy="2575932"/>
          </a:xfrm>
          <a:prstGeom prst="star10">
            <a:avLst/>
          </a:prstGeom>
          <a:solidFill>
            <a:srgbClr val="0000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TextBox 12">
            <a:extLst>
              <a:ext uri="{FF2B5EF4-FFF2-40B4-BE49-F238E27FC236}">
                <a16:creationId xmlns:a16="http://schemas.microsoft.com/office/drawing/2014/main" id="{06A4713D-BE46-DEE2-6F5D-ED52C0A2A50C}"/>
              </a:ext>
            </a:extLst>
          </p:cNvPr>
          <p:cNvSpPr txBox="1"/>
          <p:nvPr/>
        </p:nvSpPr>
        <p:spPr>
          <a:xfrm>
            <a:off x="9521774" y="1124553"/>
            <a:ext cx="2151636" cy="1077218"/>
          </a:xfrm>
          <a:prstGeom prst="rect">
            <a:avLst/>
          </a:prstGeom>
          <a:noFill/>
        </p:spPr>
        <p:txBody>
          <a:bodyPr wrap="square" rtlCol="0">
            <a:spAutoFit/>
          </a:bodyPr>
          <a:lstStyle/>
          <a:p>
            <a:pPr algn="ctr"/>
            <a:r>
              <a:rPr lang="en-US" sz="3200" b="1" dirty="0">
                <a:solidFill>
                  <a:schemeClr val="bg1"/>
                </a:solidFill>
                <a:latin typeface="Open Sans" panose="020B0606030504020204" pitchFamily="34" charset="0"/>
                <a:ea typeface="Open Sans" panose="020B0606030504020204" pitchFamily="34" charset="0"/>
                <a:cs typeface="Open Sans" panose="020B0606030504020204" pitchFamily="34" charset="0"/>
              </a:rPr>
              <a:t>100</a:t>
            </a:r>
            <a:r>
              <a:rPr lang="en-US" sz="3200" b="1" baseline="30000" dirty="0">
                <a:solidFill>
                  <a:schemeClr val="bg1"/>
                </a:solidFill>
                <a:latin typeface="Open Sans" panose="020B0606030504020204" pitchFamily="34" charset="0"/>
                <a:ea typeface="Open Sans" panose="020B0606030504020204" pitchFamily="34" charset="0"/>
                <a:cs typeface="Open Sans" panose="020B0606030504020204" pitchFamily="34" charset="0"/>
              </a:rPr>
              <a:t>th</a:t>
            </a:r>
            <a:endParaRPr lang="en-US" sz="3200" b="1" dirty="0">
              <a:solidFill>
                <a:schemeClr val="bg1"/>
              </a:solidFill>
              <a:latin typeface="Open Sans" panose="020B0606030504020204" pitchFamily="34" charset="0"/>
              <a:ea typeface="Open Sans" panose="020B0606030504020204" pitchFamily="34" charset="0"/>
              <a:cs typeface="Open Sans" panose="020B0606030504020204" pitchFamily="34" charset="0"/>
            </a:endParaRPr>
          </a:p>
          <a:p>
            <a:pPr algn="ctr"/>
            <a:r>
              <a:rPr lang="en-US" sz="3200" b="1" dirty="0">
                <a:solidFill>
                  <a:schemeClr val="bg1"/>
                </a:solidFill>
                <a:latin typeface="Open Sans" panose="020B0606030504020204" pitchFamily="34" charset="0"/>
                <a:ea typeface="Open Sans" panose="020B0606030504020204" pitchFamily="34" charset="0"/>
                <a:cs typeface="Open Sans" panose="020B0606030504020204" pitchFamily="34" charset="0"/>
              </a:rPr>
              <a:t>MOVE IN</a:t>
            </a:r>
          </a:p>
        </p:txBody>
      </p:sp>
    </p:spTree>
    <p:extLst>
      <p:ext uri="{BB962C8B-B14F-4D97-AF65-F5344CB8AC3E}">
        <p14:creationId xmlns:p14="http://schemas.microsoft.com/office/powerpoint/2010/main" val="313780844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Graphical user interface, application&#10;&#10;Description automatically generated">
            <a:extLst>
              <a:ext uri="{FF2B5EF4-FFF2-40B4-BE49-F238E27FC236}">
                <a16:creationId xmlns:a16="http://schemas.microsoft.com/office/drawing/2014/main" id="{17EB9DB2-FE8E-3311-C101-0C67B314CBB0}"/>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sp>
        <p:nvSpPr>
          <p:cNvPr id="4" name="TextBox 3">
            <a:extLst>
              <a:ext uri="{FF2B5EF4-FFF2-40B4-BE49-F238E27FC236}">
                <a16:creationId xmlns:a16="http://schemas.microsoft.com/office/drawing/2014/main" id="{7CB49DF4-DAE1-9748-214C-D3CB6BB2CD06}"/>
              </a:ext>
            </a:extLst>
          </p:cNvPr>
          <p:cNvSpPr txBox="1"/>
          <p:nvPr/>
        </p:nvSpPr>
        <p:spPr>
          <a:xfrm>
            <a:off x="784194" y="887767"/>
            <a:ext cx="11105965" cy="523220"/>
          </a:xfrm>
          <a:prstGeom prst="rect">
            <a:avLst/>
          </a:prstGeom>
          <a:noFill/>
        </p:spPr>
        <p:txBody>
          <a:bodyPr wrap="square" rtlCol="0">
            <a:spAutoFit/>
          </a:bodyPr>
          <a:lstStyle/>
          <a:p>
            <a:r>
              <a:rPr lang="en-US" sz="2800" b="1" dirty="0">
                <a:solidFill>
                  <a:srgbClr val="0000FF"/>
                </a:solidFill>
                <a:latin typeface="Open Sans" panose="020B0606030504020204" pitchFamily="34" charset="0"/>
                <a:ea typeface="Open Sans" panose="020B0606030504020204" pitchFamily="34" charset="0"/>
                <a:cs typeface="Open Sans" panose="020B0606030504020204" pitchFamily="34" charset="0"/>
              </a:rPr>
              <a:t>At A Glance | Overall Vaccinations Provided in 2021</a:t>
            </a:r>
          </a:p>
        </p:txBody>
      </p:sp>
      <p:sp>
        <p:nvSpPr>
          <p:cNvPr id="6" name="TextBox 5">
            <a:extLst>
              <a:ext uri="{FF2B5EF4-FFF2-40B4-BE49-F238E27FC236}">
                <a16:creationId xmlns:a16="http://schemas.microsoft.com/office/drawing/2014/main" id="{ADAC843C-9F89-3B64-6050-02D6C66A4D80}"/>
              </a:ext>
            </a:extLst>
          </p:cNvPr>
          <p:cNvSpPr txBox="1"/>
          <p:nvPr/>
        </p:nvSpPr>
        <p:spPr>
          <a:xfrm>
            <a:off x="6096000" y="2630556"/>
            <a:ext cx="1269507" cy="369332"/>
          </a:xfrm>
          <a:prstGeom prst="rect">
            <a:avLst/>
          </a:prstGeom>
          <a:noFill/>
        </p:spPr>
        <p:txBody>
          <a:bodyPr wrap="square" rtlCol="0">
            <a:spAutoFit/>
          </a:bodyPr>
          <a:lstStyle/>
          <a:p>
            <a:r>
              <a:rPr lang="en-US" b="1" dirty="0">
                <a:solidFill>
                  <a:srgbClr val="0000FF"/>
                </a:solidFill>
                <a:latin typeface="Open Sans" panose="020B0606030504020204" pitchFamily="34" charset="0"/>
                <a:ea typeface="Open Sans" panose="020B0606030504020204" pitchFamily="34" charset="0"/>
                <a:cs typeface="Open Sans" panose="020B0606030504020204" pitchFamily="34" charset="0"/>
              </a:rPr>
              <a:t>TOTAL</a:t>
            </a:r>
          </a:p>
        </p:txBody>
      </p:sp>
      <p:sp>
        <p:nvSpPr>
          <p:cNvPr id="7" name="TextBox 6">
            <a:extLst>
              <a:ext uri="{FF2B5EF4-FFF2-40B4-BE49-F238E27FC236}">
                <a16:creationId xmlns:a16="http://schemas.microsoft.com/office/drawing/2014/main" id="{CD8764D7-80A7-EE89-0936-55EF8698A006}"/>
              </a:ext>
            </a:extLst>
          </p:cNvPr>
          <p:cNvSpPr txBox="1"/>
          <p:nvPr/>
        </p:nvSpPr>
        <p:spPr>
          <a:xfrm>
            <a:off x="7099676" y="1786710"/>
            <a:ext cx="4607510" cy="1446550"/>
          </a:xfrm>
          <a:prstGeom prst="rect">
            <a:avLst/>
          </a:prstGeom>
          <a:noFill/>
        </p:spPr>
        <p:txBody>
          <a:bodyPr wrap="square" rtlCol="0">
            <a:spAutoFit/>
          </a:bodyPr>
          <a:lstStyle/>
          <a:p>
            <a:r>
              <a:rPr lang="en-US" sz="8800" b="1" dirty="0">
                <a:solidFill>
                  <a:srgbClr val="0000FF"/>
                </a:solidFill>
                <a:latin typeface="Open Sans" panose="020B0606030504020204" pitchFamily="34" charset="0"/>
                <a:ea typeface="Open Sans" panose="020B0606030504020204" pitchFamily="34" charset="0"/>
                <a:cs typeface="Open Sans" panose="020B0606030504020204" pitchFamily="34" charset="0"/>
              </a:rPr>
              <a:t>141,746</a:t>
            </a:r>
          </a:p>
        </p:txBody>
      </p:sp>
      <p:sp>
        <p:nvSpPr>
          <p:cNvPr id="8" name="TextBox 7">
            <a:extLst>
              <a:ext uri="{FF2B5EF4-FFF2-40B4-BE49-F238E27FC236}">
                <a16:creationId xmlns:a16="http://schemas.microsoft.com/office/drawing/2014/main" id="{96E0669A-B450-3C07-4680-792B85341AE3}"/>
              </a:ext>
            </a:extLst>
          </p:cNvPr>
          <p:cNvSpPr txBox="1"/>
          <p:nvPr/>
        </p:nvSpPr>
        <p:spPr>
          <a:xfrm>
            <a:off x="784194" y="2696004"/>
            <a:ext cx="3169328" cy="461665"/>
          </a:xfrm>
          <a:prstGeom prst="rect">
            <a:avLst/>
          </a:prstGeom>
          <a:noFill/>
        </p:spPr>
        <p:txBody>
          <a:bodyPr wrap="square" rtlCol="0">
            <a:spAutoFit/>
          </a:bodyPr>
          <a:lstStyle/>
          <a:p>
            <a:r>
              <a:rPr lang="en-US" sz="2400" dirty="0">
                <a:solidFill>
                  <a:srgbClr val="0000FF"/>
                </a:solidFill>
                <a:latin typeface="Futura PT Demi" panose="020B0702020204020303" pitchFamily="34" charset="0"/>
              </a:rPr>
              <a:t>Community Outreach</a:t>
            </a:r>
          </a:p>
        </p:txBody>
      </p:sp>
      <p:cxnSp>
        <p:nvCxnSpPr>
          <p:cNvPr id="10" name="Straight Connector 9">
            <a:extLst>
              <a:ext uri="{FF2B5EF4-FFF2-40B4-BE49-F238E27FC236}">
                <a16:creationId xmlns:a16="http://schemas.microsoft.com/office/drawing/2014/main" id="{C9B39834-EB51-919A-74C6-4C041888C6B1}"/>
              </a:ext>
            </a:extLst>
          </p:cNvPr>
          <p:cNvCxnSpPr>
            <a:cxnSpLocks/>
          </p:cNvCxnSpPr>
          <p:nvPr/>
        </p:nvCxnSpPr>
        <p:spPr>
          <a:xfrm>
            <a:off x="3923930" y="3364633"/>
            <a:ext cx="7380303" cy="0"/>
          </a:xfrm>
          <a:prstGeom prst="line">
            <a:avLst/>
          </a:prstGeom>
          <a:ln w="19050">
            <a:solidFill>
              <a:srgbClr val="0000FF"/>
            </a:solidFill>
          </a:ln>
        </p:spPr>
        <p:style>
          <a:lnRef idx="1">
            <a:schemeClr val="accent1"/>
          </a:lnRef>
          <a:fillRef idx="0">
            <a:schemeClr val="accent1"/>
          </a:fillRef>
          <a:effectRef idx="0">
            <a:schemeClr val="accent1"/>
          </a:effectRef>
          <a:fontRef idx="minor">
            <a:schemeClr val="tx1"/>
          </a:fontRef>
        </p:style>
      </p:cxnSp>
      <p:sp>
        <p:nvSpPr>
          <p:cNvPr id="11" name="TextBox 10">
            <a:extLst>
              <a:ext uri="{FF2B5EF4-FFF2-40B4-BE49-F238E27FC236}">
                <a16:creationId xmlns:a16="http://schemas.microsoft.com/office/drawing/2014/main" id="{DBA6D031-753D-2833-9197-C91B11023048}"/>
              </a:ext>
            </a:extLst>
          </p:cNvPr>
          <p:cNvSpPr txBox="1"/>
          <p:nvPr/>
        </p:nvSpPr>
        <p:spPr>
          <a:xfrm>
            <a:off x="887767" y="3578443"/>
            <a:ext cx="4128117" cy="2754600"/>
          </a:xfrm>
          <a:prstGeom prst="rect">
            <a:avLst/>
          </a:prstGeom>
          <a:noFill/>
        </p:spPr>
        <p:txBody>
          <a:bodyPr wrap="square" rtlCol="0">
            <a:spAutoFit/>
          </a:bodyPr>
          <a:lstStyle/>
          <a:p>
            <a:pPr marL="342900" indent="-342900">
              <a:spcAft>
                <a:spcPts val="600"/>
              </a:spcAft>
              <a:buFont typeface="Arial" panose="020B0604020202020204" pitchFamily="34" charset="0"/>
              <a:buChar char="•"/>
            </a:pPr>
            <a:r>
              <a:rPr lang="en-US" sz="2400" dirty="0">
                <a:solidFill>
                  <a:srgbClr val="0000FF"/>
                </a:solidFill>
                <a:latin typeface="Futura PT Light" panose="020B0402020204020303" pitchFamily="34" charset="0"/>
              </a:rPr>
              <a:t>5,562 vaccines administered </a:t>
            </a:r>
          </a:p>
          <a:p>
            <a:pPr marL="800100" lvl="1" indent="-342900">
              <a:spcAft>
                <a:spcPts val="600"/>
              </a:spcAft>
              <a:buFont typeface="Courier New" panose="02070309020205020404" pitchFamily="49" charset="0"/>
              <a:buChar char="o"/>
            </a:pPr>
            <a:r>
              <a:rPr lang="en-US" sz="2000" dirty="0">
                <a:solidFill>
                  <a:srgbClr val="0000FF"/>
                </a:solidFill>
                <a:latin typeface="Futura PT Light" panose="020B0402020204020303" pitchFamily="34" charset="0"/>
              </a:rPr>
              <a:t>25 High / Middle Schools</a:t>
            </a:r>
          </a:p>
          <a:p>
            <a:pPr marL="800100" lvl="1" indent="-342900">
              <a:spcAft>
                <a:spcPts val="600"/>
              </a:spcAft>
              <a:buFont typeface="Courier New" panose="02070309020205020404" pitchFamily="49" charset="0"/>
              <a:buChar char="o"/>
            </a:pPr>
            <a:r>
              <a:rPr lang="en-US" sz="2000" dirty="0">
                <a:solidFill>
                  <a:srgbClr val="0000FF"/>
                </a:solidFill>
                <a:latin typeface="Futura PT Light" panose="020B0402020204020303" pitchFamily="34" charset="0"/>
              </a:rPr>
              <a:t>8 Nursing Homes</a:t>
            </a:r>
          </a:p>
          <a:p>
            <a:pPr marL="800100" lvl="1" indent="-342900">
              <a:spcAft>
                <a:spcPts val="600"/>
              </a:spcAft>
              <a:buFont typeface="Courier New" panose="02070309020205020404" pitchFamily="49" charset="0"/>
              <a:buChar char="o"/>
            </a:pPr>
            <a:r>
              <a:rPr lang="en-US" sz="2000" dirty="0">
                <a:solidFill>
                  <a:srgbClr val="0000FF"/>
                </a:solidFill>
                <a:latin typeface="Futura PT Light" panose="020B0402020204020303" pitchFamily="34" charset="0"/>
              </a:rPr>
              <a:t>11 Businesses</a:t>
            </a:r>
          </a:p>
          <a:p>
            <a:pPr marL="800100" lvl="1" indent="-342900">
              <a:spcAft>
                <a:spcPts val="600"/>
              </a:spcAft>
              <a:buFont typeface="Courier New" panose="02070309020205020404" pitchFamily="49" charset="0"/>
              <a:buChar char="o"/>
            </a:pPr>
            <a:r>
              <a:rPr lang="en-US" sz="2000" dirty="0">
                <a:solidFill>
                  <a:srgbClr val="0000FF"/>
                </a:solidFill>
                <a:latin typeface="Futura PT Light" panose="020B0402020204020303" pitchFamily="34" charset="0"/>
              </a:rPr>
              <a:t>17 Community/ Churches</a:t>
            </a:r>
          </a:p>
          <a:p>
            <a:pPr marL="800100" lvl="1" indent="-342900">
              <a:spcAft>
                <a:spcPts val="600"/>
              </a:spcAft>
              <a:buFont typeface="Courier New" panose="02070309020205020404" pitchFamily="49" charset="0"/>
              <a:buChar char="o"/>
            </a:pPr>
            <a:r>
              <a:rPr lang="en-US" sz="2000" dirty="0">
                <a:solidFill>
                  <a:srgbClr val="0000FF"/>
                </a:solidFill>
                <a:latin typeface="Futura PT Light" panose="020B0402020204020303" pitchFamily="34" charset="0"/>
              </a:rPr>
              <a:t>7,799 Pediatric (age 5-11)</a:t>
            </a:r>
          </a:p>
        </p:txBody>
      </p:sp>
      <p:sp>
        <p:nvSpPr>
          <p:cNvPr id="12" name="TextBox 11">
            <a:extLst>
              <a:ext uri="{FF2B5EF4-FFF2-40B4-BE49-F238E27FC236}">
                <a16:creationId xmlns:a16="http://schemas.microsoft.com/office/drawing/2014/main" id="{74662F45-4CA2-4F42-7C63-75DDD47DAC76}"/>
              </a:ext>
            </a:extLst>
          </p:cNvPr>
          <p:cNvSpPr txBox="1"/>
          <p:nvPr/>
        </p:nvSpPr>
        <p:spPr>
          <a:xfrm>
            <a:off x="6096000" y="3994951"/>
            <a:ext cx="5208233" cy="830997"/>
          </a:xfrm>
          <a:prstGeom prst="rect">
            <a:avLst/>
          </a:prstGeom>
          <a:noFill/>
        </p:spPr>
        <p:txBody>
          <a:bodyPr wrap="square" rtlCol="0">
            <a:spAutoFit/>
          </a:bodyPr>
          <a:lstStyle/>
          <a:p>
            <a:pPr marL="342900" indent="-342900">
              <a:spcAft>
                <a:spcPts val="600"/>
              </a:spcAft>
              <a:buFont typeface="Arial" panose="020B0604020202020204" pitchFamily="34" charset="0"/>
              <a:buChar char="•"/>
            </a:pPr>
            <a:r>
              <a:rPr lang="en-US" sz="2400" dirty="0">
                <a:solidFill>
                  <a:srgbClr val="0000FF"/>
                </a:solidFill>
                <a:latin typeface="Futura PT Light" panose="020B0402020204020303" pitchFamily="34" charset="0"/>
              </a:rPr>
              <a:t>137 separate mobile vaccine clinics completed</a:t>
            </a:r>
          </a:p>
        </p:txBody>
      </p:sp>
      <p:sp>
        <p:nvSpPr>
          <p:cNvPr id="13" name="TextBox 12">
            <a:extLst>
              <a:ext uri="{FF2B5EF4-FFF2-40B4-BE49-F238E27FC236}">
                <a16:creationId xmlns:a16="http://schemas.microsoft.com/office/drawing/2014/main" id="{AB71984B-54C7-1A1C-26AA-BE33D68DD47C}"/>
              </a:ext>
            </a:extLst>
          </p:cNvPr>
          <p:cNvSpPr txBox="1"/>
          <p:nvPr/>
        </p:nvSpPr>
        <p:spPr>
          <a:xfrm>
            <a:off x="6096000" y="4902781"/>
            <a:ext cx="5208233" cy="830997"/>
          </a:xfrm>
          <a:prstGeom prst="rect">
            <a:avLst/>
          </a:prstGeom>
          <a:noFill/>
        </p:spPr>
        <p:txBody>
          <a:bodyPr wrap="square" rtlCol="0">
            <a:spAutoFit/>
          </a:bodyPr>
          <a:lstStyle/>
          <a:p>
            <a:pPr marL="342900" indent="-342900">
              <a:spcAft>
                <a:spcPts val="600"/>
              </a:spcAft>
              <a:buFont typeface="Arial" panose="020B0604020202020204" pitchFamily="34" charset="0"/>
              <a:buChar char="•"/>
            </a:pPr>
            <a:r>
              <a:rPr lang="en-US" sz="2400" dirty="0">
                <a:solidFill>
                  <a:srgbClr val="0000FF"/>
                </a:solidFill>
                <a:latin typeface="Futura PT Light" panose="020B0402020204020303" pitchFamily="34" charset="0"/>
              </a:rPr>
              <a:t>188 Homebound visits administering COVID vaccines</a:t>
            </a:r>
          </a:p>
        </p:txBody>
      </p:sp>
    </p:spTree>
    <p:extLst>
      <p:ext uri="{BB962C8B-B14F-4D97-AF65-F5344CB8AC3E}">
        <p14:creationId xmlns:p14="http://schemas.microsoft.com/office/powerpoint/2010/main" val="35922609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Graphical user interface, application&#10;&#10;Description automatically generated">
            <a:extLst>
              <a:ext uri="{FF2B5EF4-FFF2-40B4-BE49-F238E27FC236}">
                <a16:creationId xmlns:a16="http://schemas.microsoft.com/office/drawing/2014/main" id="{BD66883F-8229-0FB4-7540-D4FF65CB7C43}"/>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sp>
        <p:nvSpPr>
          <p:cNvPr id="8" name="Rectangle 7">
            <a:extLst>
              <a:ext uri="{FF2B5EF4-FFF2-40B4-BE49-F238E27FC236}">
                <a16:creationId xmlns:a16="http://schemas.microsoft.com/office/drawing/2014/main" id="{1FF76C99-D27C-F9C5-5363-11A780518210}"/>
              </a:ext>
            </a:extLst>
          </p:cNvPr>
          <p:cNvSpPr/>
          <p:nvPr/>
        </p:nvSpPr>
        <p:spPr>
          <a:xfrm>
            <a:off x="621500" y="1473506"/>
            <a:ext cx="2361460" cy="106532"/>
          </a:xfrm>
          <a:prstGeom prst="rect">
            <a:avLst/>
          </a:prstGeom>
          <a:solidFill>
            <a:srgbClr val="0000FF"/>
          </a:solidFill>
          <a:ln w="12700" cap="flat" cmpd="sng" algn="ctr">
            <a:noFill/>
            <a:prstDash val="solid"/>
            <a:miter lim="800000"/>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prstClr val="white"/>
              </a:solidFill>
              <a:effectLst/>
              <a:uLnTx/>
              <a:uFillTx/>
              <a:latin typeface="Calibri" panose="020F0502020204030204"/>
              <a:ea typeface="+mn-ea"/>
              <a:cs typeface="+mn-cs"/>
            </a:endParaRPr>
          </a:p>
        </p:txBody>
      </p:sp>
      <p:pic>
        <p:nvPicPr>
          <p:cNvPr id="3" name="Picture 2">
            <a:extLst>
              <a:ext uri="{FF2B5EF4-FFF2-40B4-BE49-F238E27FC236}">
                <a16:creationId xmlns:a16="http://schemas.microsoft.com/office/drawing/2014/main" id="{EE5A6650-CC5B-4255-BE25-1A1867469164}"/>
              </a:ext>
            </a:extLst>
          </p:cNvPr>
          <p:cNvPicPr>
            <a:picLocks noChangeAspect="1"/>
          </p:cNvPicPr>
          <p:nvPr/>
        </p:nvPicPr>
        <p:blipFill rotWithShape="1">
          <a:blip r:embed="rId3"/>
          <a:srcRect t="18152"/>
          <a:stretch/>
        </p:blipFill>
        <p:spPr>
          <a:xfrm>
            <a:off x="1273996" y="1900719"/>
            <a:ext cx="8869540" cy="4413189"/>
          </a:xfrm>
          <a:prstGeom prst="rect">
            <a:avLst/>
          </a:prstGeom>
        </p:spPr>
      </p:pic>
      <p:sp>
        <p:nvSpPr>
          <p:cNvPr id="17" name="TextBox 16">
            <a:extLst>
              <a:ext uri="{FF2B5EF4-FFF2-40B4-BE49-F238E27FC236}">
                <a16:creationId xmlns:a16="http://schemas.microsoft.com/office/drawing/2014/main" id="{CF0CF980-E850-45D1-8DFA-95DDD1509D18}"/>
              </a:ext>
            </a:extLst>
          </p:cNvPr>
          <p:cNvSpPr txBox="1"/>
          <p:nvPr/>
        </p:nvSpPr>
        <p:spPr>
          <a:xfrm>
            <a:off x="1273994" y="629433"/>
            <a:ext cx="9154275" cy="461665"/>
          </a:xfrm>
          <a:prstGeom prst="rect">
            <a:avLst/>
          </a:prstGeom>
          <a:noFill/>
        </p:spPr>
        <p:txBody>
          <a:bodyPr wrap="square">
            <a:spAutoFit/>
          </a:bodyPr>
          <a:lstStyle/>
          <a:p>
            <a:r>
              <a:rPr lang="en-US" sz="2400" b="1" dirty="0">
                <a:solidFill>
                  <a:srgbClr val="0000FF"/>
                </a:solidFill>
                <a:latin typeface="Open Sans" panose="020B0606030504020204" pitchFamily="34" charset="0"/>
                <a:ea typeface="Open Sans" panose="020B0606030504020204" pitchFamily="34" charset="0"/>
                <a:cs typeface="Open Sans" panose="020B0606030504020204" pitchFamily="34" charset="0"/>
              </a:rPr>
              <a:t>Outpatient COVID Monoclonal Antibody Infusion Services</a:t>
            </a:r>
          </a:p>
        </p:txBody>
      </p:sp>
    </p:spTree>
    <p:extLst>
      <p:ext uri="{BB962C8B-B14F-4D97-AF65-F5344CB8AC3E}">
        <p14:creationId xmlns:p14="http://schemas.microsoft.com/office/powerpoint/2010/main" val="386174404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A picture containing background pattern&#10;&#10;Description automatically generated">
            <a:extLst>
              <a:ext uri="{FF2B5EF4-FFF2-40B4-BE49-F238E27FC236}">
                <a16:creationId xmlns:a16="http://schemas.microsoft.com/office/drawing/2014/main" id="{BED0A8D6-6F40-C107-D5EE-E4EB21E13D7F}"/>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sp>
        <p:nvSpPr>
          <p:cNvPr id="5" name="TextBox 4">
            <a:extLst>
              <a:ext uri="{FF2B5EF4-FFF2-40B4-BE49-F238E27FC236}">
                <a16:creationId xmlns:a16="http://schemas.microsoft.com/office/drawing/2014/main" id="{9E198E31-1C65-D8DE-20E3-12A158D54E11}"/>
              </a:ext>
            </a:extLst>
          </p:cNvPr>
          <p:cNvSpPr txBox="1"/>
          <p:nvPr/>
        </p:nvSpPr>
        <p:spPr>
          <a:xfrm>
            <a:off x="0" y="2178637"/>
            <a:ext cx="12192000" cy="1200329"/>
          </a:xfrm>
          <a:prstGeom prst="rect">
            <a:avLst/>
          </a:prstGeom>
          <a:noFill/>
        </p:spPr>
        <p:txBody>
          <a:bodyPr wrap="square" rtlCol="0">
            <a:spAutoFit/>
          </a:bodyPr>
          <a:lstStyle/>
          <a:p>
            <a:pPr algn="ctr"/>
            <a:r>
              <a:rPr lang="en-US" sz="7200" dirty="0">
                <a:solidFill>
                  <a:schemeClr val="bg1"/>
                </a:solidFill>
                <a:latin typeface="Open Sans Condensed" panose="020B0806030504020204" pitchFamily="34" charset="0"/>
                <a:ea typeface="Open Sans Condensed" panose="020B0806030504020204" pitchFamily="34" charset="0"/>
                <a:cs typeface="Open Sans Condensed" panose="020B0806030504020204" pitchFamily="34" charset="0"/>
              </a:rPr>
              <a:t>FINANCE</a:t>
            </a:r>
          </a:p>
        </p:txBody>
      </p:sp>
    </p:spTree>
    <p:extLst>
      <p:ext uri="{BB962C8B-B14F-4D97-AF65-F5344CB8AC3E}">
        <p14:creationId xmlns:p14="http://schemas.microsoft.com/office/powerpoint/2010/main" val="3661080403"/>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Graphical user interface, application&#10;&#10;Description automatically generated">
            <a:extLst>
              <a:ext uri="{FF2B5EF4-FFF2-40B4-BE49-F238E27FC236}">
                <a16:creationId xmlns:a16="http://schemas.microsoft.com/office/drawing/2014/main" id="{C86AF271-71C6-0A47-BC50-6CC0DA389A70}"/>
              </a:ext>
            </a:extLst>
          </p:cNvPr>
          <p:cNvPicPr>
            <a:picLocks noGrp="1" noRot="1" noChangeAspect="1" noMove="1" noResize="1" noEditPoints="1" noAdjustHandles="1" noChangeArrowheads="1" noChangeShapeType="1" noCrop="1"/>
          </p:cNvPicPr>
          <p:nvPr/>
        </p:nvPicPr>
        <p:blipFill>
          <a:blip r:embed="rId2"/>
          <a:stretch>
            <a:fillRect/>
          </a:stretch>
        </p:blipFill>
        <p:spPr>
          <a:xfrm>
            <a:off x="0" y="0"/>
            <a:ext cx="12192000" cy="6858000"/>
          </a:xfrm>
          <a:prstGeom prst="rect">
            <a:avLst/>
          </a:prstGeom>
        </p:spPr>
      </p:pic>
      <p:pic>
        <p:nvPicPr>
          <p:cNvPr id="6" name="Picture 5" descr="Diagram&#10;&#10;Description automatically generated">
            <a:extLst>
              <a:ext uri="{FF2B5EF4-FFF2-40B4-BE49-F238E27FC236}">
                <a16:creationId xmlns:a16="http://schemas.microsoft.com/office/drawing/2014/main" id="{BADFCA54-7EEE-25BF-B958-32B97DF986F9}"/>
              </a:ext>
            </a:extLst>
          </p:cNvPr>
          <p:cNvPicPr>
            <a:picLocks noGrp="1" noRot="1" noChangeAspect="1" noMove="1" noResize="1" noEditPoints="1" noAdjustHandles="1" noChangeArrowheads="1" noChangeShapeType="1" noCrop="1"/>
          </p:cNvPicPr>
          <p:nvPr/>
        </p:nvPicPr>
        <p:blipFill>
          <a:blip r:embed="rId3"/>
          <a:stretch>
            <a:fillRect/>
          </a:stretch>
        </p:blipFill>
        <p:spPr>
          <a:xfrm>
            <a:off x="0" y="0"/>
            <a:ext cx="12192000" cy="6858000"/>
          </a:xfrm>
          <a:prstGeom prst="rect">
            <a:avLst/>
          </a:prstGeom>
        </p:spPr>
      </p:pic>
      <p:sp>
        <p:nvSpPr>
          <p:cNvPr id="7" name="Title 3">
            <a:extLst>
              <a:ext uri="{FF2B5EF4-FFF2-40B4-BE49-F238E27FC236}">
                <a16:creationId xmlns:a16="http://schemas.microsoft.com/office/drawing/2014/main" id="{D5408E4B-7913-9741-D5BB-016E83EFFCFA}"/>
              </a:ext>
            </a:extLst>
          </p:cNvPr>
          <p:cNvSpPr txBox="1">
            <a:spLocks/>
          </p:cNvSpPr>
          <p:nvPr/>
        </p:nvSpPr>
        <p:spPr>
          <a:xfrm>
            <a:off x="509789" y="426434"/>
            <a:ext cx="3058602"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200" kern="1200">
                <a:solidFill>
                  <a:srgbClr val="002060"/>
                </a:solidFill>
                <a:latin typeface="Arial Black" panose="020B0A04020102020204" pitchFamily="34" charset="0"/>
                <a:ea typeface="+mj-ea"/>
                <a:cs typeface="+mj-cs"/>
              </a:defRPr>
            </a:lvl1pPr>
          </a:lstStyle>
          <a:p>
            <a:r>
              <a:rPr lang="en-US" b="1" dirty="0">
                <a:solidFill>
                  <a:srgbClr val="0000FF"/>
                </a:solidFill>
                <a:latin typeface="Open Sans" panose="020B0606030504020204" pitchFamily="34" charset="0"/>
                <a:ea typeface="Open Sans" panose="020B0606030504020204" pitchFamily="34" charset="0"/>
                <a:cs typeface="Open Sans" panose="020B0606030504020204" pitchFamily="34" charset="0"/>
              </a:rPr>
              <a:t>Statistics</a:t>
            </a:r>
          </a:p>
        </p:txBody>
      </p:sp>
      <p:sp>
        <p:nvSpPr>
          <p:cNvPr id="8" name="Rectangle 7">
            <a:extLst>
              <a:ext uri="{FF2B5EF4-FFF2-40B4-BE49-F238E27FC236}">
                <a16:creationId xmlns:a16="http://schemas.microsoft.com/office/drawing/2014/main" id="{927AA778-CC55-C65B-19E6-E90355CF1F10}"/>
              </a:ext>
            </a:extLst>
          </p:cNvPr>
          <p:cNvSpPr/>
          <p:nvPr/>
        </p:nvSpPr>
        <p:spPr>
          <a:xfrm>
            <a:off x="621500" y="1473506"/>
            <a:ext cx="2361460" cy="106532"/>
          </a:xfrm>
          <a:prstGeom prst="rect">
            <a:avLst/>
          </a:prstGeom>
          <a:solidFill>
            <a:srgbClr val="0000FF"/>
          </a:solidFill>
          <a:ln w="12700" cap="flat" cmpd="sng" algn="ctr">
            <a:noFill/>
            <a:prstDash val="solid"/>
            <a:miter lim="800000"/>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9" name="TextBox 8">
            <a:extLst>
              <a:ext uri="{FF2B5EF4-FFF2-40B4-BE49-F238E27FC236}">
                <a16:creationId xmlns:a16="http://schemas.microsoft.com/office/drawing/2014/main" id="{E466A53F-9719-6C9B-E452-1FB43B41D6D6}"/>
              </a:ext>
            </a:extLst>
          </p:cNvPr>
          <p:cNvSpPr txBox="1"/>
          <p:nvPr/>
        </p:nvSpPr>
        <p:spPr>
          <a:xfrm>
            <a:off x="4840555" y="516338"/>
            <a:ext cx="5096107" cy="5885265"/>
          </a:xfrm>
          <a:prstGeom prst="rect">
            <a:avLst/>
          </a:prstGeom>
          <a:noFill/>
        </p:spPr>
        <p:txBody>
          <a:bodyPr wrap="square" lIns="91440" tIns="45720" rIns="91440" bIns="45720" rtlCol="0" anchor="t">
            <a:spAutoFit/>
          </a:bodyPr>
          <a:lstStyle/>
          <a:p>
            <a:pPr>
              <a:lnSpc>
                <a:spcPct val="200000"/>
              </a:lnSpc>
            </a:pPr>
            <a:r>
              <a:rPr lang="en-US" sz="2400" i="1" dirty="0">
                <a:solidFill>
                  <a:srgbClr val="0000FF"/>
                </a:solidFill>
                <a:latin typeface="Futura PT Light"/>
              </a:rPr>
              <a:t>ADMISSIONS</a:t>
            </a:r>
            <a:r>
              <a:rPr lang="en-US" sz="2400" dirty="0">
                <a:solidFill>
                  <a:srgbClr val="0000FF"/>
                </a:solidFill>
                <a:latin typeface="Futura PT Light"/>
              </a:rPr>
              <a:t> – </a:t>
            </a:r>
            <a:r>
              <a:rPr lang="en-US" sz="2400" dirty="0">
                <a:solidFill>
                  <a:srgbClr val="0000FF"/>
                </a:solidFill>
                <a:latin typeface="Futura PT Demi"/>
                <a:ea typeface="+mn-lt"/>
                <a:cs typeface="+mn-lt"/>
              </a:rPr>
              <a:t>30,143</a:t>
            </a:r>
            <a:endParaRPr lang="en-US" sz="2400" dirty="0">
              <a:solidFill>
                <a:srgbClr val="0000FF"/>
              </a:solidFill>
              <a:latin typeface="Futura PT Demi" panose="020B0702020204020303" pitchFamily="34" charset="0"/>
            </a:endParaRPr>
          </a:p>
          <a:p>
            <a:pPr>
              <a:lnSpc>
                <a:spcPct val="200000"/>
              </a:lnSpc>
            </a:pPr>
            <a:r>
              <a:rPr lang="en-US" sz="2400" i="1" dirty="0">
                <a:solidFill>
                  <a:srgbClr val="0000FF"/>
                </a:solidFill>
                <a:latin typeface="Futura PT Light"/>
              </a:rPr>
              <a:t>BIRTHS</a:t>
            </a:r>
            <a:r>
              <a:rPr lang="en-US" sz="2400" dirty="0">
                <a:solidFill>
                  <a:srgbClr val="0000FF"/>
                </a:solidFill>
                <a:latin typeface="Futura PT Light"/>
              </a:rPr>
              <a:t> – </a:t>
            </a:r>
            <a:r>
              <a:rPr lang="en-US" sz="2400" dirty="0">
                <a:solidFill>
                  <a:srgbClr val="0000FF"/>
                </a:solidFill>
                <a:latin typeface="Futura PT Demi"/>
                <a:ea typeface="+mn-lt"/>
                <a:cs typeface="+mn-lt"/>
              </a:rPr>
              <a:t>3,176</a:t>
            </a:r>
          </a:p>
          <a:p>
            <a:pPr>
              <a:lnSpc>
                <a:spcPct val="200000"/>
              </a:lnSpc>
            </a:pPr>
            <a:r>
              <a:rPr lang="en-US" sz="2400" i="1" dirty="0">
                <a:solidFill>
                  <a:srgbClr val="0000FF"/>
                </a:solidFill>
                <a:latin typeface="Futura PT Light"/>
              </a:rPr>
              <a:t>EMERGENCY ROOM VISITS </a:t>
            </a:r>
            <a:r>
              <a:rPr lang="en-US" sz="2400" dirty="0">
                <a:solidFill>
                  <a:srgbClr val="0000FF"/>
                </a:solidFill>
                <a:latin typeface="Futura PT Light"/>
              </a:rPr>
              <a:t>– </a:t>
            </a:r>
            <a:r>
              <a:rPr lang="en-US" sz="2400" dirty="0">
                <a:solidFill>
                  <a:srgbClr val="0000FF"/>
                </a:solidFill>
                <a:latin typeface="Futura PT Demi"/>
                <a:ea typeface="+mn-lt"/>
                <a:cs typeface="+mn-lt"/>
              </a:rPr>
              <a:t>160,086</a:t>
            </a:r>
          </a:p>
          <a:p>
            <a:pPr>
              <a:lnSpc>
                <a:spcPct val="200000"/>
              </a:lnSpc>
            </a:pPr>
            <a:r>
              <a:rPr lang="en-US" sz="2400" i="1" dirty="0">
                <a:solidFill>
                  <a:srgbClr val="0000FF"/>
                </a:solidFill>
                <a:latin typeface="Futura PT Light" panose="020B0402020204020303" pitchFamily="34" charset="0"/>
              </a:rPr>
              <a:t>LICENSED BEDS </a:t>
            </a:r>
            <a:r>
              <a:rPr lang="en-US" sz="2400" dirty="0">
                <a:solidFill>
                  <a:srgbClr val="0000FF"/>
                </a:solidFill>
                <a:latin typeface="Futura PT Light" panose="020B0402020204020303" pitchFamily="34" charset="0"/>
              </a:rPr>
              <a:t>– </a:t>
            </a:r>
            <a:r>
              <a:rPr lang="en-US" sz="2400" dirty="0">
                <a:solidFill>
                  <a:srgbClr val="0000FF"/>
                </a:solidFill>
                <a:latin typeface="Futura PT Demi" panose="020B0702020204020303" pitchFamily="34" charset="0"/>
              </a:rPr>
              <a:t>681</a:t>
            </a:r>
          </a:p>
          <a:p>
            <a:pPr>
              <a:lnSpc>
                <a:spcPct val="200000"/>
              </a:lnSpc>
            </a:pPr>
            <a:r>
              <a:rPr lang="en-US" sz="2400" i="1" dirty="0">
                <a:solidFill>
                  <a:srgbClr val="0000FF"/>
                </a:solidFill>
                <a:latin typeface="Futura PT Light" panose="020B0402020204020303" pitchFamily="34" charset="0"/>
              </a:rPr>
              <a:t>MEDICAL STAFF MEMBERS </a:t>
            </a:r>
            <a:r>
              <a:rPr lang="en-US" sz="2400" dirty="0">
                <a:solidFill>
                  <a:srgbClr val="0000FF"/>
                </a:solidFill>
                <a:latin typeface="Futura PT Light" panose="020B0402020204020303" pitchFamily="34" charset="0"/>
              </a:rPr>
              <a:t>– </a:t>
            </a:r>
            <a:r>
              <a:rPr lang="en-US" sz="2400" dirty="0">
                <a:solidFill>
                  <a:srgbClr val="0000FF"/>
                </a:solidFill>
                <a:latin typeface="Futura PT Demi" panose="020B0702020204020303" pitchFamily="34" charset="0"/>
              </a:rPr>
              <a:t>1,098</a:t>
            </a:r>
          </a:p>
          <a:p>
            <a:pPr>
              <a:lnSpc>
                <a:spcPct val="200000"/>
              </a:lnSpc>
            </a:pPr>
            <a:r>
              <a:rPr lang="en-US" sz="2400" i="1" dirty="0">
                <a:solidFill>
                  <a:srgbClr val="0000FF"/>
                </a:solidFill>
                <a:latin typeface="Futura PT Light" panose="020B0402020204020303" pitchFamily="34" charset="0"/>
              </a:rPr>
              <a:t>VOLUNTEERS</a:t>
            </a:r>
            <a:r>
              <a:rPr lang="en-US" sz="2400" dirty="0">
                <a:solidFill>
                  <a:srgbClr val="0000FF"/>
                </a:solidFill>
                <a:latin typeface="Futura PT Light" panose="020B0402020204020303" pitchFamily="34" charset="0"/>
              </a:rPr>
              <a:t> – </a:t>
            </a:r>
            <a:r>
              <a:rPr lang="en-US" sz="2400" dirty="0">
                <a:solidFill>
                  <a:srgbClr val="0000FF"/>
                </a:solidFill>
                <a:latin typeface="Futura PT Demi" panose="020B0702020204020303" pitchFamily="34" charset="0"/>
              </a:rPr>
              <a:t>173</a:t>
            </a:r>
          </a:p>
          <a:p>
            <a:pPr>
              <a:lnSpc>
                <a:spcPct val="200000"/>
              </a:lnSpc>
            </a:pPr>
            <a:r>
              <a:rPr lang="en-US" sz="2400" i="1" dirty="0">
                <a:solidFill>
                  <a:srgbClr val="0000FF"/>
                </a:solidFill>
                <a:latin typeface="Futura PT Light" panose="020B0402020204020303" pitchFamily="34" charset="0"/>
              </a:rPr>
              <a:t>EMPLOYEES</a:t>
            </a:r>
            <a:r>
              <a:rPr lang="en-US" sz="2400" dirty="0">
                <a:solidFill>
                  <a:srgbClr val="0000FF"/>
                </a:solidFill>
                <a:latin typeface="Futura PT Light" panose="020B0402020204020303" pitchFamily="34" charset="0"/>
              </a:rPr>
              <a:t> – </a:t>
            </a:r>
            <a:r>
              <a:rPr lang="en-US" sz="2400" dirty="0">
                <a:solidFill>
                  <a:srgbClr val="0000FF"/>
                </a:solidFill>
                <a:latin typeface="Futura PT Demi" panose="020B0702020204020303" pitchFamily="34" charset="0"/>
              </a:rPr>
              <a:t>6,672</a:t>
            </a:r>
          </a:p>
        </p:txBody>
      </p:sp>
    </p:spTree>
    <p:extLst>
      <p:ext uri="{BB962C8B-B14F-4D97-AF65-F5344CB8AC3E}">
        <p14:creationId xmlns:p14="http://schemas.microsoft.com/office/powerpoint/2010/main" val="222355125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descr="Graphical user interface, application&#10;&#10;Description automatically generated">
            <a:extLst>
              <a:ext uri="{FF2B5EF4-FFF2-40B4-BE49-F238E27FC236}">
                <a16:creationId xmlns:a16="http://schemas.microsoft.com/office/drawing/2014/main" id="{8AAED65B-4DC9-A8E6-706A-4964BFDC2913}"/>
              </a:ext>
            </a:extLst>
          </p:cNvPr>
          <p:cNvPicPr>
            <a:picLocks noGrp="1" noRot="1" noChangeAspect="1" noMove="1" noResize="1" noEditPoints="1" noAdjustHandles="1" noChangeArrowheads="1" noChangeShapeType="1" noCrop="1"/>
          </p:cNvPicPr>
          <p:nvPr/>
        </p:nvPicPr>
        <p:blipFill>
          <a:blip r:embed="rId3"/>
          <a:stretch>
            <a:fillRect/>
          </a:stretch>
        </p:blipFill>
        <p:spPr>
          <a:xfrm>
            <a:off x="0" y="0"/>
            <a:ext cx="12192000" cy="6858000"/>
          </a:xfrm>
          <a:prstGeom prst="rect">
            <a:avLst/>
          </a:prstGeom>
          <a:solidFill>
            <a:srgbClr val="0000FF"/>
          </a:solidFill>
        </p:spPr>
      </p:pic>
      <p:graphicFrame>
        <p:nvGraphicFramePr>
          <p:cNvPr id="2" name="Table 1">
            <a:extLst>
              <a:ext uri="{FF2B5EF4-FFF2-40B4-BE49-F238E27FC236}">
                <a16:creationId xmlns:a16="http://schemas.microsoft.com/office/drawing/2014/main" id="{188FA9B1-89B7-3F0B-75D6-365CECBF703D}"/>
              </a:ext>
            </a:extLst>
          </p:cNvPr>
          <p:cNvGraphicFramePr>
            <a:graphicFrameLocks noGrp="1"/>
          </p:cNvGraphicFramePr>
          <p:nvPr>
            <p:extLst>
              <p:ext uri="{D42A27DB-BD31-4B8C-83A1-F6EECF244321}">
                <p14:modId xmlns:p14="http://schemas.microsoft.com/office/powerpoint/2010/main" val="1392151896"/>
              </p:ext>
            </p:extLst>
          </p:nvPr>
        </p:nvGraphicFramePr>
        <p:xfrm>
          <a:off x="-311151" y="1886286"/>
          <a:ext cx="11971377" cy="2634198"/>
        </p:xfrm>
        <a:graphic>
          <a:graphicData uri="http://schemas.openxmlformats.org/drawingml/2006/table">
            <a:tbl>
              <a:tblPr/>
              <a:tblGrid>
                <a:gridCol w="896608">
                  <a:extLst>
                    <a:ext uri="{9D8B030D-6E8A-4147-A177-3AD203B41FA5}">
                      <a16:colId xmlns:a16="http://schemas.microsoft.com/office/drawing/2014/main" val="143802902"/>
                    </a:ext>
                  </a:extLst>
                </a:gridCol>
                <a:gridCol w="3403790">
                  <a:extLst>
                    <a:ext uri="{9D8B030D-6E8A-4147-A177-3AD203B41FA5}">
                      <a16:colId xmlns:a16="http://schemas.microsoft.com/office/drawing/2014/main" val="887417764"/>
                    </a:ext>
                  </a:extLst>
                </a:gridCol>
                <a:gridCol w="2556993">
                  <a:extLst>
                    <a:ext uri="{9D8B030D-6E8A-4147-A177-3AD203B41FA5}">
                      <a16:colId xmlns:a16="http://schemas.microsoft.com/office/drawing/2014/main" val="637364618"/>
                    </a:ext>
                  </a:extLst>
                </a:gridCol>
                <a:gridCol w="2556993">
                  <a:extLst>
                    <a:ext uri="{9D8B030D-6E8A-4147-A177-3AD203B41FA5}">
                      <a16:colId xmlns:a16="http://schemas.microsoft.com/office/drawing/2014/main" val="202308776"/>
                    </a:ext>
                  </a:extLst>
                </a:gridCol>
                <a:gridCol w="2556993">
                  <a:extLst>
                    <a:ext uri="{9D8B030D-6E8A-4147-A177-3AD203B41FA5}">
                      <a16:colId xmlns:a16="http://schemas.microsoft.com/office/drawing/2014/main" val="2319113083"/>
                    </a:ext>
                  </a:extLst>
                </a:gridCol>
              </a:tblGrid>
              <a:tr h="243246">
                <a:tc>
                  <a:txBody>
                    <a:bodyPr/>
                    <a:lstStyle/>
                    <a:p>
                      <a:pPr algn="l" fontAlgn="b"/>
                      <a:endParaRPr lang="en-US" sz="1400" b="0" i="0" u="none" strike="noStrike">
                        <a:solidFill>
                          <a:srgbClr val="000000"/>
                        </a:solidFill>
                        <a:effectLst/>
                        <a:latin typeface="Arial" panose="020B0604020202020204" pitchFamily="34" charset="0"/>
                      </a:endParaRPr>
                    </a:p>
                  </a:txBody>
                  <a:tcPr marL="6227" marR="6227" marT="6227" marB="0" anchor="b">
                    <a:lnL>
                      <a:noFill/>
                    </a:lnL>
                    <a:lnR>
                      <a:noFill/>
                    </a:lnR>
                    <a:lnT>
                      <a:noFill/>
                    </a:lnT>
                    <a:lnB>
                      <a:noFill/>
                    </a:lnB>
                  </a:tcPr>
                </a:tc>
                <a:tc>
                  <a:txBody>
                    <a:bodyPr/>
                    <a:lstStyle/>
                    <a:p>
                      <a:pPr algn="l" fontAlgn="b"/>
                      <a:r>
                        <a:rPr lang="en-US" sz="1400" b="0" i="0" u="none" strike="noStrike">
                          <a:solidFill>
                            <a:srgbClr val="0000FF"/>
                          </a:solidFill>
                          <a:effectLst/>
                          <a:latin typeface="Futura PT Demi" panose="020B0702020204020303" pitchFamily="34" charset="0"/>
                        </a:rPr>
                        <a:t> </a:t>
                      </a:r>
                    </a:p>
                  </a:txBody>
                  <a:tcPr marL="6227" marR="6227" marT="6227" marB="0" anchor="b">
                    <a:lnL>
                      <a:noFill/>
                    </a:lnL>
                    <a:lnR>
                      <a:noFill/>
                    </a:lnR>
                    <a:lnT>
                      <a:noFill/>
                    </a:lnT>
                    <a:lnB w="6350" cap="flat" cmpd="sng" algn="ctr">
                      <a:solidFill>
                        <a:srgbClr val="000000"/>
                      </a:solidFill>
                      <a:prstDash val="solid"/>
                      <a:round/>
                      <a:headEnd type="none" w="med" len="med"/>
                      <a:tailEnd type="none" w="med" len="med"/>
                    </a:lnB>
                    <a:solidFill>
                      <a:srgbClr val="0000FF"/>
                    </a:solidFill>
                  </a:tcPr>
                </a:tc>
                <a:tc>
                  <a:txBody>
                    <a:bodyPr/>
                    <a:lstStyle/>
                    <a:p>
                      <a:pPr algn="ctr" fontAlgn="b"/>
                      <a:r>
                        <a:rPr lang="en-US" sz="1400" b="0" i="0" u="none" strike="noStrike">
                          <a:solidFill>
                            <a:srgbClr val="FFFFFF"/>
                          </a:solidFill>
                          <a:effectLst/>
                          <a:latin typeface="Futura PT Extra Bold" panose="020B0A02020204020203" pitchFamily="34" charset="0"/>
                        </a:rPr>
                        <a:t>ACTUAL</a:t>
                      </a:r>
                    </a:p>
                  </a:txBody>
                  <a:tcPr marL="6227" marR="6227" marT="6227" marB="0" anchor="b">
                    <a:lnL>
                      <a:noFill/>
                    </a:lnL>
                    <a:lnR>
                      <a:noFill/>
                    </a:lnR>
                    <a:lnT>
                      <a:noFill/>
                    </a:lnT>
                    <a:lnB w="6350" cap="flat" cmpd="sng" algn="ctr">
                      <a:solidFill>
                        <a:srgbClr val="000000"/>
                      </a:solidFill>
                      <a:prstDash val="solid"/>
                      <a:round/>
                      <a:headEnd type="none" w="med" len="med"/>
                      <a:tailEnd type="none" w="med" len="med"/>
                    </a:lnB>
                    <a:solidFill>
                      <a:srgbClr val="0000FF"/>
                    </a:solidFill>
                  </a:tcPr>
                </a:tc>
                <a:tc>
                  <a:txBody>
                    <a:bodyPr/>
                    <a:lstStyle/>
                    <a:p>
                      <a:pPr algn="ctr" fontAlgn="b"/>
                      <a:r>
                        <a:rPr lang="en-US" sz="1400" b="0" i="0" u="none" strike="noStrike">
                          <a:solidFill>
                            <a:srgbClr val="FFFFFF"/>
                          </a:solidFill>
                          <a:effectLst/>
                          <a:latin typeface="Futura PT Extra Bold" panose="020B0A02020204020203" pitchFamily="34" charset="0"/>
                        </a:rPr>
                        <a:t>BUDGET</a:t>
                      </a:r>
                    </a:p>
                  </a:txBody>
                  <a:tcPr marL="6227" marR="6227" marT="6227" marB="0" anchor="b">
                    <a:lnL>
                      <a:noFill/>
                    </a:lnL>
                    <a:lnR>
                      <a:noFill/>
                    </a:lnR>
                    <a:lnT>
                      <a:noFill/>
                    </a:lnT>
                    <a:lnB w="6350" cap="flat" cmpd="sng" algn="ctr">
                      <a:solidFill>
                        <a:srgbClr val="000000"/>
                      </a:solidFill>
                      <a:prstDash val="solid"/>
                      <a:round/>
                      <a:headEnd type="none" w="med" len="med"/>
                      <a:tailEnd type="none" w="med" len="med"/>
                    </a:lnB>
                    <a:solidFill>
                      <a:srgbClr val="0000FF"/>
                    </a:solidFill>
                  </a:tcPr>
                </a:tc>
                <a:tc>
                  <a:txBody>
                    <a:bodyPr/>
                    <a:lstStyle/>
                    <a:p>
                      <a:pPr algn="ctr" fontAlgn="b"/>
                      <a:r>
                        <a:rPr lang="en-US" sz="1400" b="0" i="0" u="none" strike="noStrike">
                          <a:solidFill>
                            <a:srgbClr val="FFFFFF"/>
                          </a:solidFill>
                          <a:effectLst/>
                          <a:latin typeface="Futura PT Extra Bold" panose="020B0A02020204020203" pitchFamily="34" charset="0"/>
                        </a:rPr>
                        <a:t>VARIANCE</a:t>
                      </a:r>
                    </a:p>
                  </a:txBody>
                  <a:tcPr marL="6227" marR="6227" marT="6227" marB="0" anchor="b">
                    <a:lnL>
                      <a:noFill/>
                    </a:lnL>
                    <a:lnR>
                      <a:noFill/>
                    </a:lnR>
                    <a:lnT>
                      <a:noFill/>
                    </a:lnT>
                    <a:lnB w="6350" cap="flat" cmpd="sng" algn="ctr">
                      <a:solidFill>
                        <a:srgbClr val="000000"/>
                      </a:solidFill>
                      <a:prstDash val="solid"/>
                      <a:round/>
                      <a:headEnd type="none" w="med" len="med"/>
                      <a:tailEnd type="none" w="med" len="med"/>
                    </a:lnB>
                    <a:solidFill>
                      <a:srgbClr val="0000FF"/>
                    </a:solidFill>
                  </a:tcPr>
                </a:tc>
                <a:extLst>
                  <a:ext uri="{0D108BD9-81ED-4DB2-BD59-A6C34878D82A}">
                    <a16:rowId xmlns:a16="http://schemas.microsoft.com/office/drawing/2014/main" val="1032544247"/>
                  </a:ext>
                </a:extLst>
              </a:tr>
              <a:tr h="398492">
                <a:tc>
                  <a:txBody>
                    <a:bodyPr/>
                    <a:lstStyle/>
                    <a:p>
                      <a:pPr algn="l" fontAlgn="b"/>
                      <a:r>
                        <a:rPr lang="en-US" sz="1400" b="0" i="0" u="none" strike="noStrike">
                          <a:solidFill>
                            <a:srgbClr val="000000"/>
                          </a:solidFill>
                          <a:effectLst/>
                          <a:latin typeface="Arial" panose="020B0604020202020204" pitchFamily="34" charset="0"/>
                        </a:rPr>
                        <a:t> </a:t>
                      </a:r>
                    </a:p>
                  </a:txBody>
                  <a:tcPr marL="6227" marR="6227" marT="6227" marB="0" anchor="b">
                    <a:lnL>
                      <a:noFill/>
                    </a:lnL>
                    <a:lnR w="19050" cap="flat" cmpd="sng" algn="ctr">
                      <a:solidFill>
                        <a:srgbClr val="0000FF"/>
                      </a:solidFill>
                      <a:prstDash val="solid"/>
                      <a:round/>
                      <a:headEnd type="none" w="med" len="med"/>
                      <a:tailEnd type="none" w="med" len="med"/>
                    </a:lnR>
                    <a:lnT>
                      <a:noFill/>
                    </a:lnT>
                    <a:lnB>
                      <a:noFill/>
                    </a:lnB>
                  </a:tcPr>
                </a:tc>
                <a:tc>
                  <a:txBody>
                    <a:bodyPr/>
                    <a:lstStyle/>
                    <a:p>
                      <a:pPr algn="l" fontAlgn="b"/>
                      <a:r>
                        <a:rPr lang="en-US" sz="1400" b="0" i="0" u="none" strike="noStrike">
                          <a:solidFill>
                            <a:srgbClr val="0000FF"/>
                          </a:solidFill>
                          <a:effectLst/>
                          <a:latin typeface="Futura PT Demi" panose="020B0702020204020303" pitchFamily="34" charset="0"/>
                        </a:rPr>
                        <a:t>OPERATING REVENUE</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6350" cap="flat" cmpd="sng" algn="ctr">
                      <a:solidFill>
                        <a:srgbClr val="000000"/>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1,036,810,000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6350" cap="flat" cmpd="sng" algn="ctr">
                      <a:solidFill>
                        <a:srgbClr val="000000"/>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926,200,000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6350" cap="flat" cmpd="sng" algn="ctr">
                      <a:solidFill>
                        <a:srgbClr val="000000"/>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110,610,000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6350" cap="flat" cmpd="sng" algn="ctr">
                      <a:solidFill>
                        <a:srgbClr val="000000"/>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extLst>
                  <a:ext uri="{0D108BD9-81ED-4DB2-BD59-A6C34878D82A}">
                    <a16:rowId xmlns:a16="http://schemas.microsoft.com/office/drawing/2014/main" val="3434061197"/>
                  </a:ext>
                </a:extLst>
              </a:tr>
              <a:tr h="398492">
                <a:tc>
                  <a:txBody>
                    <a:bodyPr/>
                    <a:lstStyle/>
                    <a:p>
                      <a:pPr algn="l" fontAlgn="b"/>
                      <a:r>
                        <a:rPr lang="en-US" sz="1400" b="0" i="0" u="none" strike="noStrike">
                          <a:solidFill>
                            <a:srgbClr val="000000"/>
                          </a:solidFill>
                          <a:effectLst/>
                          <a:latin typeface="Arial" panose="020B0604020202020204" pitchFamily="34" charset="0"/>
                        </a:rPr>
                        <a:t> </a:t>
                      </a:r>
                    </a:p>
                  </a:txBody>
                  <a:tcPr marL="6227" marR="6227" marT="6227" marB="0" anchor="b">
                    <a:lnL>
                      <a:noFill/>
                    </a:lnL>
                    <a:lnR w="19050" cap="flat" cmpd="sng" algn="ctr">
                      <a:solidFill>
                        <a:srgbClr val="0000FF"/>
                      </a:solidFill>
                      <a:prstDash val="solid"/>
                      <a:round/>
                      <a:headEnd type="none" w="med" len="med"/>
                      <a:tailEnd type="none" w="med" len="med"/>
                    </a:lnR>
                    <a:lnT>
                      <a:noFill/>
                    </a:lnT>
                    <a:lnB>
                      <a:noFill/>
                    </a:lnB>
                  </a:tcPr>
                </a:tc>
                <a:tc>
                  <a:txBody>
                    <a:bodyPr/>
                    <a:lstStyle/>
                    <a:p>
                      <a:pPr algn="l" fontAlgn="b"/>
                      <a:r>
                        <a:rPr lang="en-US" sz="1400" b="0" i="0" u="none" strike="noStrike">
                          <a:solidFill>
                            <a:srgbClr val="0000FF"/>
                          </a:solidFill>
                          <a:effectLst/>
                          <a:latin typeface="Futura PT Demi" panose="020B0702020204020303" pitchFamily="34" charset="0"/>
                        </a:rPr>
                        <a:t>OPERATING EXPENSE</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975,997,000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923,340,000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(52,657,000)</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extLst>
                  <a:ext uri="{0D108BD9-81ED-4DB2-BD59-A6C34878D82A}">
                    <a16:rowId xmlns:a16="http://schemas.microsoft.com/office/drawing/2014/main" val="1013813896"/>
                  </a:ext>
                </a:extLst>
              </a:tr>
              <a:tr h="398492">
                <a:tc>
                  <a:txBody>
                    <a:bodyPr/>
                    <a:lstStyle/>
                    <a:p>
                      <a:pPr algn="l" fontAlgn="b"/>
                      <a:r>
                        <a:rPr lang="en-US" sz="1400" b="0" i="0" u="none" strike="noStrike">
                          <a:solidFill>
                            <a:srgbClr val="000000"/>
                          </a:solidFill>
                          <a:effectLst/>
                          <a:latin typeface="Arial" panose="020B0604020202020204" pitchFamily="34" charset="0"/>
                        </a:rPr>
                        <a:t> </a:t>
                      </a:r>
                    </a:p>
                  </a:txBody>
                  <a:tcPr marL="6227" marR="6227" marT="6227" marB="0" anchor="b">
                    <a:lnL>
                      <a:noFill/>
                    </a:lnL>
                    <a:lnR w="19050" cap="flat" cmpd="sng" algn="ctr">
                      <a:solidFill>
                        <a:srgbClr val="0000FF"/>
                      </a:solidFill>
                      <a:prstDash val="solid"/>
                      <a:round/>
                      <a:headEnd type="none" w="med" len="med"/>
                      <a:tailEnd type="none" w="med" len="med"/>
                    </a:lnR>
                    <a:lnT>
                      <a:noFill/>
                    </a:lnT>
                    <a:lnB>
                      <a:noFill/>
                    </a:lnB>
                  </a:tcPr>
                </a:tc>
                <a:tc>
                  <a:txBody>
                    <a:bodyPr/>
                    <a:lstStyle/>
                    <a:p>
                      <a:pPr algn="l" fontAlgn="b"/>
                      <a:r>
                        <a:rPr lang="en-US" sz="1400" b="0" i="0" u="none" strike="noStrike">
                          <a:solidFill>
                            <a:srgbClr val="0000FF"/>
                          </a:solidFill>
                          <a:effectLst/>
                          <a:latin typeface="Futura PT Demi" panose="020B0702020204020303" pitchFamily="34" charset="0"/>
                        </a:rPr>
                        <a:t>TOTAL BEFORE COVID-19 ACTIVITY</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60,813,000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2,860,000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57,953,000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extLst>
                  <a:ext uri="{0D108BD9-81ED-4DB2-BD59-A6C34878D82A}">
                    <a16:rowId xmlns:a16="http://schemas.microsoft.com/office/drawing/2014/main" val="2027133102"/>
                  </a:ext>
                </a:extLst>
              </a:tr>
              <a:tr h="398492">
                <a:tc>
                  <a:txBody>
                    <a:bodyPr/>
                    <a:lstStyle/>
                    <a:p>
                      <a:pPr algn="l" fontAlgn="b"/>
                      <a:r>
                        <a:rPr lang="en-US" sz="1400" b="0" i="0" u="none" strike="noStrike">
                          <a:solidFill>
                            <a:srgbClr val="000000"/>
                          </a:solidFill>
                          <a:effectLst/>
                          <a:latin typeface="Arial" panose="020B0604020202020204" pitchFamily="34" charset="0"/>
                        </a:rPr>
                        <a:t> </a:t>
                      </a:r>
                    </a:p>
                  </a:txBody>
                  <a:tcPr marL="6227" marR="6227" marT="6227" marB="0" anchor="b">
                    <a:lnL>
                      <a:noFill/>
                    </a:lnL>
                    <a:lnR w="19050" cap="flat" cmpd="sng" algn="ctr">
                      <a:solidFill>
                        <a:srgbClr val="0000FF"/>
                      </a:solidFill>
                      <a:prstDash val="solid"/>
                      <a:round/>
                      <a:headEnd type="none" w="med" len="med"/>
                      <a:tailEnd type="none" w="med" len="med"/>
                    </a:lnR>
                    <a:lnT>
                      <a:noFill/>
                    </a:lnT>
                    <a:lnB>
                      <a:noFill/>
                    </a:lnB>
                  </a:tcPr>
                </a:tc>
                <a:tc>
                  <a:txBody>
                    <a:bodyPr/>
                    <a:lstStyle/>
                    <a:p>
                      <a:pPr algn="l" fontAlgn="b"/>
                      <a:r>
                        <a:rPr lang="en-US" sz="1400" b="0" i="0" u="none" strike="noStrike">
                          <a:solidFill>
                            <a:srgbClr val="0000FF"/>
                          </a:solidFill>
                          <a:effectLst/>
                          <a:latin typeface="Futura PT Demi" panose="020B0702020204020303" pitchFamily="34" charset="0"/>
                        </a:rPr>
                        <a:t>COVID-19 SUBSIDIES</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12,637,000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12,637,000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extLst>
                  <a:ext uri="{0D108BD9-81ED-4DB2-BD59-A6C34878D82A}">
                    <a16:rowId xmlns:a16="http://schemas.microsoft.com/office/drawing/2014/main" val="3721482556"/>
                  </a:ext>
                </a:extLst>
              </a:tr>
              <a:tr h="398492">
                <a:tc>
                  <a:txBody>
                    <a:bodyPr/>
                    <a:lstStyle/>
                    <a:p>
                      <a:pPr algn="l" fontAlgn="b"/>
                      <a:r>
                        <a:rPr lang="en-US" sz="1400" b="0" i="0" u="none" strike="noStrike">
                          <a:solidFill>
                            <a:srgbClr val="000000"/>
                          </a:solidFill>
                          <a:effectLst/>
                          <a:latin typeface="Arial" panose="020B0604020202020204" pitchFamily="34" charset="0"/>
                        </a:rPr>
                        <a:t> </a:t>
                      </a:r>
                    </a:p>
                  </a:txBody>
                  <a:tcPr marL="6227" marR="6227" marT="6227" marB="0" anchor="b">
                    <a:lnL>
                      <a:noFill/>
                    </a:lnL>
                    <a:lnR w="19050" cap="flat" cmpd="sng" algn="ctr">
                      <a:solidFill>
                        <a:srgbClr val="0000FF"/>
                      </a:solidFill>
                      <a:prstDash val="solid"/>
                      <a:round/>
                      <a:headEnd type="none" w="med" len="med"/>
                      <a:tailEnd type="none" w="med" len="med"/>
                    </a:lnR>
                    <a:lnT>
                      <a:noFill/>
                    </a:lnT>
                    <a:lnB>
                      <a:noFill/>
                    </a:lnB>
                  </a:tcPr>
                </a:tc>
                <a:tc>
                  <a:txBody>
                    <a:bodyPr/>
                    <a:lstStyle/>
                    <a:p>
                      <a:pPr algn="l" fontAlgn="b"/>
                      <a:r>
                        <a:rPr lang="en-US" sz="1400" b="0" i="0" u="none" strike="noStrike">
                          <a:solidFill>
                            <a:srgbClr val="0000FF"/>
                          </a:solidFill>
                          <a:effectLst/>
                          <a:latin typeface="Futura PT Demi" panose="020B0702020204020303" pitchFamily="34" charset="0"/>
                        </a:rPr>
                        <a:t>COVID-19 EXPENSES</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(20,829,000)</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(20,829,000)</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extLst>
                  <a:ext uri="{0D108BD9-81ED-4DB2-BD59-A6C34878D82A}">
                    <a16:rowId xmlns:a16="http://schemas.microsoft.com/office/drawing/2014/main" val="920185707"/>
                  </a:ext>
                </a:extLst>
              </a:tr>
              <a:tr h="398492">
                <a:tc>
                  <a:txBody>
                    <a:bodyPr/>
                    <a:lstStyle/>
                    <a:p>
                      <a:pPr algn="l" fontAlgn="b"/>
                      <a:r>
                        <a:rPr lang="en-US" sz="1400" b="0" i="0" u="none" strike="noStrike">
                          <a:solidFill>
                            <a:srgbClr val="000000"/>
                          </a:solidFill>
                          <a:effectLst/>
                          <a:latin typeface="Arial" panose="020B0604020202020204" pitchFamily="34" charset="0"/>
                        </a:rPr>
                        <a:t> </a:t>
                      </a:r>
                    </a:p>
                  </a:txBody>
                  <a:tcPr marL="6227" marR="6227" marT="6227" marB="0" anchor="b">
                    <a:lnL>
                      <a:noFill/>
                    </a:lnL>
                    <a:lnR w="19050" cap="flat" cmpd="sng" algn="ctr">
                      <a:solidFill>
                        <a:srgbClr val="0000FF"/>
                      </a:solidFill>
                      <a:prstDash val="solid"/>
                      <a:round/>
                      <a:headEnd type="none" w="med" len="med"/>
                      <a:tailEnd type="none" w="med" len="med"/>
                    </a:lnR>
                    <a:lnT>
                      <a:noFill/>
                    </a:lnT>
                    <a:lnB>
                      <a:noFill/>
                    </a:lnB>
                  </a:tcPr>
                </a:tc>
                <a:tc>
                  <a:txBody>
                    <a:bodyPr/>
                    <a:lstStyle/>
                    <a:p>
                      <a:pPr algn="l" fontAlgn="b"/>
                      <a:r>
                        <a:rPr lang="en-US" sz="1400" b="0" i="0" u="none" strike="noStrike">
                          <a:solidFill>
                            <a:srgbClr val="0000FF"/>
                          </a:solidFill>
                          <a:effectLst/>
                          <a:latin typeface="Futura PT Demi" panose="020B0702020204020303" pitchFamily="34" charset="0"/>
                        </a:rPr>
                        <a:t>TOTAL AFTER COVID-19 ACTIVITY</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52,621,000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a:solidFill>
                            <a:srgbClr val="0000FF"/>
                          </a:solidFill>
                          <a:effectLst/>
                          <a:latin typeface="Futura PT Demi" panose="020B0702020204020303" pitchFamily="34" charset="0"/>
                        </a:rPr>
                        <a:t>2,860,000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tc>
                  <a:txBody>
                    <a:bodyPr/>
                    <a:lstStyle/>
                    <a:p>
                      <a:pPr algn="r" fontAlgn="b"/>
                      <a:r>
                        <a:rPr lang="en-US" sz="1400" b="0" i="0" u="none" strike="noStrike" dirty="0">
                          <a:solidFill>
                            <a:srgbClr val="0000FF"/>
                          </a:solidFill>
                          <a:effectLst/>
                          <a:latin typeface="Futura PT Demi" panose="020B0702020204020303" pitchFamily="34" charset="0"/>
                        </a:rPr>
                        <a:t>49,761,000 </a:t>
                      </a:r>
                    </a:p>
                  </a:txBody>
                  <a:tcPr marL="6227" marR="6227" marT="6227" marB="0" anchor="b">
                    <a:lnL w="19050" cap="flat" cmpd="sng" algn="ctr">
                      <a:solidFill>
                        <a:srgbClr val="0000FF"/>
                      </a:solidFill>
                      <a:prstDash val="solid"/>
                      <a:round/>
                      <a:headEnd type="none" w="med" len="med"/>
                      <a:tailEnd type="none" w="med" len="med"/>
                    </a:lnL>
                    <a:lnR w="19050" cap="flat" cmpd="sng" algn="ctr">
                      <a:solidFill>
                        <a:srgbClr val="0000FF"/>
                      </a:solidFill>
                      <a:prstDash val="solid"/>
                      <a:round/>
                      <a:headEnd type="none" w="med" len="med"/>
                      <a:tailEnd type="none" w="med" len="med"/>
                    </a:lnR>
                    <a:lnT w="19050" cap="flat" cmpd="sng" algn="ctr">
                      <a:solidFill>
                        <a:srgbClr val="0000FF"/>
                      </a:solidFill>
                      <a:prstDash val="solid"/>
                      <a:round/>
                      <a:headEnd type="none" w="med" len="med"/>
                      <a:tailEnd type="none" w="med" len="med"/>
                    </a:lnT>
                    <a:lnB w="19050" cap="flat" cmpd="sng" algn="ctr">
                      <a:solidFill>
                        <a:srgbClr val="0000FF"/>
                      </a:solidFill>
                      <a:prstDash val="solid"/>
                      <a:round/>
                      <a:headEnd type="none" w="med" len="med"/>
                      <a:tailEnd type="none" w="med" len="med"/>
                    </a:lnB>
                  </a:tcPr>
                </a:tc>
                <a:extLst>
                  <a:ext uri="{0D108BD9-81ED-4DB2-BD59-A6C34878D82A}">
                    <a16:rowId xmlns:a16="http://schemas.microsoft.com/office/drawing/2014/main" val="1143555056"/>
                  </a:ext>
                </a:extLst>
              </a:tr>
            </a:tbl>
          </a:graphicData>
        </a:graphic>
      </p:graphicFrame>
      <p:sp>
        <p:nvSpPr>
          <p:cNvPr id="4" name="Title 3">
            <a:extLst>
              <a:ext uri="{FF2B5EF4-FFF2-40B4-BE49-F238E27FC236}">
                <a16:creationId xmlns:a16="http://schemas.microsoft.com/office/drawing/2014/main" id="{68DDDB56-7AA2-FBD7-252A-02582A2C5049}"/>
              </a:ext>
            </a:extLst>
          </p:cNvPr>
          <p:cNvSpPr txBox="1">
            <a:spLocks/>
          </p:cNvSpPr>
          <p:nvPr/>
        </p:nvSpPr>
        <p:spPr>
          <a:xfrm>
            <a:off x="509788" y="426434"/>
            <a:ext cx="10797863"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200" kern="1200">
                <a:solidFill>
                  <a:srgbClr val="002060"/>
                </a:solidFill>
                <a:latin typeface="Arial Black" panose="020B0A04020102020204" pitchFamily="34" charset="0"/>
                <a:ea typeface="+mj-ea"/>
                <a:cs typeface="+mj-cs"/>
              </a:defRPr>
            </a:lvl1pPr>
          </a:lstStyle>
          <a:p>
            <a:r>
              <a:rPr lang="en-US" b="1" dirty="0">
                <a:solidFill>
                  <a:srgbClr val="0000FF"/>
                </a:solidFill>
                <a:latin typeface="Open Sans" panose="020B0606030504020204" pitchFamily="34" charset="0"/>
                <a:ea typeface="Open Sans" panose="020B0606030504020204" pitchFamily="34" charset="0"/>
                <a:cs typeface="Open Sans" panose="020B0606030504020204" pitchFamily="34" charset="0"/>
              </a:rPr>
              <a:t>INSPIRA MEDICAL CENTER OPERATING MARGIN YTD 12/31/21</a:t>
            </a:r>
          </a:p>
        </p:txBody>
      </p:sp>
      <p:sp>
        <p:nvSpPr>
          <p:cNvPr id="5" name="Rectangle 4">
            <a:extLst>
              <a:ext uri="{FF2B5EF4-FFF2-40B4-BE49-F238E27FC236}">
                <a16:creationId xmlns:a16="http://schemas.microsoft.com/office/drawing/2014/main" id="{57585DCE-0055-3884-8842-2C4A91FADE6B}"/>
              </a:ext>
            </a:extLst>
          </p:cNvPr>
          <p:cNvSpPr/>
          <p:nvPr/>
        </p:nvSpPr>
        <p:spPr>
          <a:xfrm>
            <a:off x="621500" y="1473506"/>
            <a:ext cx="2361460" cy="106532"/>
          </a:xfrm>
          <a:prstGeom prst="rect">
            <a:avLst/>
          </a:prstGeom>
          <a:solidFill>
            <a:srgbClr val="0000FF"/>
          </a:solidFill>
          <a:ln w="12700" cap="flat" cmpd="sng" algn="ctr">
            <a:noFill/>
            <a:prstDash val="solid"/>
            <a:miter lim="800000"/>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3" name="TextBox 2">
            <a:extLst>
              <a:ext uri="{FF2B5EF4-FFF2-40B4-BE49-F238E27FC236}">
                <a16:creationId xmlns:a16="http://schemas.microsoft.com/office/drawing/2014/main" id="{64AC4A52-6BF1-119A-0CF2-E090705CC80F}"/>
              </a:ext>
            </a:extLst>
          </p:cNvPr>
          <p:cNvSpPr txBox="1"/>
          <p:nvPr/>
        </p:nvSpPr>
        <p:spPr>
          <a:xfrm>
            <a:off x="529091" y="4868214"/>
            <a:ext cx="3429018" cy="1169551"/>
          </a:xfrm>
          <a:prstGeom prst="rect">
            <a:avLst/>
          </a:prstGeom>
          <a:noFill/>
        </p:spPr>
        <p:txBody>
          <a:bodyPr wrap="square" rtlCol="0">
            <a:spAutoFit/>
          </a:bodyPr>
          <a:lstStyle/>
          <a:p>
            <a:r>
              <a:rPr lang="en-US" sz="1400" dirty="0">
                <a:solidFill>
                  <a:srgbClr val="0000FF"/>
                </a:solidFill>
                <a:latin typeface="Open Sans" panose="020B0606030504020204" pitchFamily="34" charset="0"/>
                <a:ea typeface="Open Sans" panose="020B0606030504020204" pitchFamily="34" charset="0"/>
                <a:cs typeface="Open Sans" panose="020B0606030504020204" pitchFamily="34" charset="0"/>
              </a:rPr>
              <a:t>*COVID-19 subsidies relate to costs incurred in 2020 and 2021. In 2022, there have been no additional subsidies received and costs incurred through June 30th are $16,205,000</a:t>
            </a:r>
          </a:p>
        </p:txBody>
      </p:sp>
      <p:sp>
        <p:nvSpPr>
          <p:cNvPr id="6" name="Rectangle 5">
            <a:extLst>
              <a:ext uri="{FF2B5EF4-FFF2-40B4-BE49-F238E27FC236}">
                <a16:creationId xmlns:a16="http://schemas.microsoft.com/office/drawing/2014/main" id="{48483BAF-BA85-27E5-CBE4-D3311776C661}"/>
              </a:ext>
            </a:extLst>
          </p:cNvPr>
          <p:cNvSpPr/>
          <p:nvPr/>
        </p:nvSpPr>
        <p:spPr>
          <a:xfrm>
            <a:off x="4932608" y="4774842"/>
            <a:ext cx="1620592" cy="1439214"/>
          </a:xfrm>
          <a:prstGeom prst="rect">
            <a:avLst/>
          </a:prstGeom>
          <a:solidFill>
            <a:srgbClr val="0000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B95FCA7D-8FE3-5CFF-245D-64844521EED3}"/>
              </a:ext>
            </a:extLst>
          </p:cNvPr>
          <p:cNvSpPr/>
          <p:nvPr/>
        </p:nvSpPr>
        <p:spPr>
          <a:xfrm>
            <a:off x="7422524" y="5834130"/>
            <a:ext cx="1620592" cy="379926"/>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TextBox 6">
            <a:extLst>
              <a:ext uri="{FF2B5EF4-FFF2-40B4-BE49-F238E27FC236}">
                <a16:creationId xmlns:a16="http://schemas.microsoft.com/office/drawing/2014/main" id="{EB868B60-9353-BE26-2D11-5A7D0CE26FC8}"/>
              </a:ext>
            </a:extLst>
          </p:cNvPr>
          <p:cNvSpPr txBox="1"/>
          <p:nvPr/>
        </p:nvSpPr>
        <p:spPr>
          <a:xfrm>
            <a:off x="4438918" y="6293066"/>
            <a:ext cx="2607972" cy="276999"/>
          </a:xfrm>
          <a:prstGeom prst="rect">
            <a:avLst/>
          </a:prstGeom>
          <a:noFill/>
        </p:spPr>
        <p:txBody>
          <a:bodyPr wrap="square" rtlCol="0">
            <a:spAutoFit/>
          </a:bodyPr>
          <a:lstStyle/>
          <a:p>
            <a:r>
              <a:rPr lang="en-US" sz="1200" dirty="0">
                <a:latin typeface="Futura PT Demi" panose="020B0702020204020303" pitchFamily="34" charset="0"/>
              </a:rPr>
              <a:t>COVID-19 SUBSIDIES/(EXPENSES)</a:t>
            </a:r>
          </a:p>
        </p:txBody>
      </p:sp>
      <p:sp>
        <p:nvSpPr>
          <p:cNvPr id="11" name="TextBox 10">
            <a:extLst>
              <a:ext uri="{FF2B5EF4-FFF2-40B4-BE49-F238E27FC236}">
                <a16:creationId xmlns:a16="http://schemas.microsoft.com/office/drawing/2014/main" id="{017E842D-4218-6946-E1E7-CDF18BF43076}"/>
              </a:ext>
            </a:extLst>
          </p:cNvPr>
          <p:cNvSpPr txBox="1"/>
          <p:nvPr/>
        </p:nvSpPr>
        <p:spPr>
          <a:xfrm>
            <a:off x="6956738" y="6280134"/>
            <a:ext cx="2552163" cy="276999"/>
          </a:xfrm>
          <a:prstGeom prst="rect">
            <a:avLst/>
          </a:prstGeom>
          <a:noFill/>
        </p:spPr>
        <p:txBody>
          <a:bodyPr wrap="square" rtlCol="0">
            <a:spAutoFit/>
          </a:bodyPr>
          <a:lstStyle/>
          <a:p>
            <a:pPr algn="ctr"/>
            <a:r>
              <a:rPr lang="en-US" sz="1200" dirty="0">
                <a:latin typeface="Futura PT Demi" panose="020B0702020204020303" pitchFamily="34" charset="0"/>
              </a:rPr>
              <a:t>OPERATIONAL PERFORMANCE</a:t>
            </a:r>
          </a:p>
        </p:txBody>
      </p:sp>
      <p:sp>
        <p:nvSpPr>
          <p:cNvPr id="12" name="TextBox 11">
            <a:extLst>
              <a:ext uri="{FF2B5EF4-FFF2-40B4-BE49-F238E27FC236}">
                <a16:creationId xmlns:a16="http://schemas.microsoft.com/office/drawing/2014/main" id="{E909DCB7-433E-FF81-6357-7F7DA0B2FF6C}"/>
              </a:ext>
            </a:extLst>
          </p:cNvPr>
          <p:cNvSpPr txBox="1"/>
          <p:nvPr/>
        </p:nvSpPr>
        <p:spPr>
          <a:xfrm>
            <a:off x="4932608" y="5355949"/>
            <a:ext cx="1620592" cy="276999"/>
          </a:xfrm>
          <a:prstGeom prst="rect">
            <a:avLst/>
          </a:prstGeom>
          <a:noFill/>
        </p:spPr>
        <p:txBody>
          <a:bodyPr wrap="square" rtlCol="0">
            <a:spAutoFit/>
          </a:bodyPr>
          <a:lstStyle/>
          <a:p>
            <a:pPr algn="ctr"/>
            <a:r>
              <a:rPr lang="en-US" sz="1200" dirty="0">
                <a:solidFill>
                  <a:schemeClr val="bg1"/>
                </a:solidFill>
                <a:latin typeface="Futura PT Demi" panose="020B0702020204020303" pitchFamily="34" charset="0"/>
              </a:rPr>
              <a:t>$52,621,000</a:t>
            </a:r>
          </a:p>
        </p:txBody>
      </p:sp>
      <p:sp>
        <p:nvSpPr>
          <p:cNvPr id="13" name="TextBox 12">
            <a:extLst>
              <a:ext uri="{FF2B5EF4-FFF2-40B4-BE49-F238E27FC236}">
                <a16:creationId xmlns:a16="http://schemas.microsoft.com/office/drawing/2014/main" id="{373989AF-D7F0-5D01-4063-B6792B7919C3}"/>
              </a:ext>
            </a:extLst>
          </p:cNvPr>
          <p:cNvSpPr txBox="1"/>
          <p:nvPr/>
        </p:nvSpPr>
        <p:spPr>
          <a:xfrm>
            <a:off x="7422524" y="5885593"/>
            <a:ext cx="1620592" cy="276999"/>
          </a:xfrm>
          <a:prstGeom prst="rect">
            <a:avLst/>
          </a:prstGeom>
          <a:noFill/>
        </p:spPr>
        <p:txBody>
          <a:bodyPr wrap="square" rtlCol="0">
            <a:spAutoFit/>
          </a:bodyPr>
          <a:lstStyle/>
          <a:p>
            <a:pPr algn="ctr"/>
            <a:r>
              <a:rPr lang="en-US" sz="1200" dirty="0">
                <a:solidFill>
                  <a:schemeClr val="bg1"/>
                </a:solidFill>
                <a:latin typeface="Futura PT Demi" panose="020B0702020204020303" pitchFamily="34" charset="0"/>
              </a:rPr>
              <a:t>$2,860,000</a:t>
            </a:r>
          </a:p>
        </p:txBody>
      </p:sp>
    </p:spTree>
    <p:extLst>
      <p:ext uri="{BB962C8B-B14F-4D97-AF65-F5344CB8AC3E}">
        <p14:creationId xmlns:p14="http://schemas.microsoft.com/office/powerpoint/2010/main" val="138060562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01116B-BEB9-EC38-48CD-0EC81EB5EC65}"/>
              </a:ext>
            </a:extLst>
          </p:cNvPr>
          <p:cNvSpPr>
            <a:spLocks noGrp="1"/>
          </p:cNvSpPr>
          <p:nvPr>
            <p:ph type="title"/>
          </p:nvPr>
        </p:nvSpPr>
        <p:spPr/>
        <p:txBody>
          <a:bodyPr/>
          <a:lstStyle/>
          <a:p>
            <a:endParaRPr lang="en-US"/>
          </a:p>
        </p:txBody>
      </p:sp>
      <p:pic>
        <p:nvPicPr>
          <p:cNvPr id="5" name="Content Placeholder 4" descr="Graphical user interface, application&#10;&#10;Description automatically generated">
            <a:extLst>
              <a:ext uri="{FF2B5EF4-FFF2-40B4-BE49-F238E27FC236}">
                <a16:creationId xmlns:a16="http://schemas.microsoft.com/office/drawing/2014/main" id="{8D1D5C95-9340-AEEF-A096-587A7284617C}"/>
              </a:ext>
            </a:extLst>
          </p:cNvPr>
          <p:cNvPicPr>
            <a:picLocks noGrp="1" noRot="1" noChangeAspect="1" noMove="1" noResize="1" noEditPoints="1" noAdjustHandles="1" noChangeArrowheads="1" noChangeShapeType="1" noCrop="1"/>
          </p:cNvPicPr>
          <p:nvPr>
            <p:ph idx="1"/>
          </p:nvPr>
        </p:nvPicPr>
        <p:blipFill>
          <a:blip r:embed="rId2"/>
          <a:stretch>
            <a:fillRect/>
          </a:stretch>
        </p:blipFill>
        <p:spPr>
          <a:xfrm>
            <a:off x="-1" y="0"/>
            <a:ext cx="12191999" cy="6858000"/>
          </a:xfrm>
        </p:spPr>
      </p:pic>
      <p:sp>
        <p:nvSpPr>
          <p:cNvPr id="6" name="Title 1">
            <a:extLst>
              <a:ext uri="{FF2B5EF4-FFF2-40B4-BE49-F238E27FC236}">
                <a16:creationId xmlns:a16="http://schemas.microsoft.com/office/drawing/2014/main" id="{6F40764B-C2D5-E912-B282-2F6965907B92}"/>
              </a:ext>
            </a:extLst>
          </p:cNvPr>
          <p:cNvSpPr txBox="1">
            <a:spLocks/>
          </p:cNvSpPr>
          <p:nvPr/>
        </p:nvSpPr>
        <p:spPr>
          <a:xfrm>
            <a:off x="838200" y="365127"/>
            <a:ext cx="10515600"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200" kern="1200" baseline="0">
                <a:solidFill>
                  <a:srgbClr val="002060"/>
                </a:solidFill>
                <a:latin typeface="Arial Black" panose="020B0A04020102020204" pitchFamily="34" charset="0"/>
                <a:ea typeface="+mj-ea"/>
                <a:cs typeface="+mj-cs"/>
              </a:defRPr>
            </a:lvl1pPr>
          </a:lstStyle>
          <a:p>
            <a:r>
              <a:rPr lang="en-US" b="1" dirty="0">
                <a:solidFill>
                  <a:srgbClr val="0000FF"/>
                </a:solidFill>
                <a:latin typeface="Open Sans" panose="020B0606030504020204" pitchFamily="34" charset="0"/>
                <a:ea typeface="Open Sans" panose="020B0606030504020204" pitchFamily="34" charset="0"/>
                <a:cs typeface="Open Sans" panose="020B0606030504020204" pitchFamily="34" charset="0"/>
              </a:rPr>
              <a:t>Strategic Capital Investments</a:t>
            </a:r>
          </a:p>
        </p:txBody>
      </p:sp>
      <p:sp>
        <p:nvSpPr>
          <p:cNvPr id="9" name="Rectangle 8">
            <a:extLst>
              <a:ext uri="{FF2B5EF4-FFF2-40B4-BE49-F238E27FC236}">
                <a16:creationId xmlns:a16="http://schemas.microsoft.com/office/drawing/2014/main" id="{B43A351B-57BB-202A-CBB7-B2B83CE36B48}"/>
              </a:ext>
            </a:extLst>
          </p:cNvPr>
          <p:cNvSpPr/>
          <p:nvPr/>
        </p:nvSpPr>
        <p:spPr>
          <a:xfrm>
            <a:off x="949911" y="1402672"/>
            <a:ext cx="2361460" cy="106532"/>
          </a:xfrm>
          <a:prstGeom prst="rect">
            <a:avLst/>
          </a:prstGeom>
          <a:solidFill>
            <a:srgbClr val="0000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aphicFrame>
        <p:nvGraphicFramePr>
          <p:cNvPr id="11" name="Content Placeholder 2">
            <a:extLst>
              <a:ext uri="{FF2B5EF4-FFF2-40B4-BE49-F238E27FC236}">
                <a16:creationId xmlns:a16="http://schemas.microsoft.com/office/drawing/2014/main" id="{24A4258D-A513-F683-8330-F6D18B3A54B7}"/>
              </a:ext>
            </a:extLst>
          </p:cNvPr>
          <p:cNvGraphicFramePr/>
          <p:nvPr>
            <p:extLst>
              <p:ext uri="{D42A27DB-BD31-4B8C-83A1-F6EECF244321}">
                <p14:modId xmlns:p14="http://schemas.microsoft.com/office/powerpoint/2010/main" val="3528646621"/>
              </p:ext>
            </p:extLst>
          </p:nvPr>
        </p:nvGraphicFramePr>
        <p:xfrm>
          <a:off x="838200" y="1896566"/>
          <a:ext cx="7884560" cy="4175759"/>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77196765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1" descr="Inspira Health Logo">
            <a:extLst>
              <a:ext uri="{FF2B5EF4-FFF2-40B4-BE49-F238E27FC236}">
                <a16:creationId xmlns:a16="http://schemas.microsoft.com/office/drawing/2014/main" id="{C3CFAEF1-6E71-4A97-B831-5FC98C24832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785040" y="5229781"/>
            <a:ext cx="4227422" cy="147879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6" descr="A picture containing shape&#10;&#10;Description automatically generated">
            <a:extLst>
              <a:ext uri="{FF2B5EF4-FFF2-40B4-BE49-F238E27FC236}">
                <a16:creationId xmlns:a16="http://schemas.microsoft.com/office/drawing/2014/main" id="{4403CC8A-4B6F-CF8E-FB4D-165334E9F579}"/>
              </a:ext>
            </a:extLst>
          </p:cNvPr>
          <p:cNvPicPr>
            <a:picLocks noGrp="1" noRot="1" noChangeAspect="1" noMove="1" noResize="1" noEditPoints="1" noAdjustHandles="1" noChangeArrowheads="1" noChangeShapeType="1" noCrop="1"/>
          </p:cNvPicPr>
          <p:nvPr/>
        </p:nvPicPr>
        <p:blipFill>
          <a:blip r:embed="rId3"/>
          <a:stretch>
            <a:fillRect/>
          </a:stretch>
        </p:blipFill>
        <p:spPr>
          <a:xfrm>
            <a:off x="0" y="0"/>
            <a:ext cx="12192000" cy="6858000"/>
          </a:xfrm>
          <a:prstGeom prst="rect">
            <a:avLst/>
          </a:prstGeom>
        </p:spPr>
      </p:pic>
      <p:sp>
        <p:nvSpPr>
          <p:cNvPr id="8" name="TextBox 7">
            <a:extLst>
              <a:ext uri="{FF2B5EF4-FFF2-40B4-BE49-F238E27FC236}">
                <a16:creationId xmlns:a16="http://schemas.microsoft.com/office/drawing/2014/main" id="{576279EB-0030-D9C3-49DF-C871115C5BC6}"/>
              </a:ext>
            </a:extLst>
          </p:cNvPr>
          <p:cNvSpPr txBox="1"/>
          <p:nvPr/>
        </p:nvSpPr>
        <p:spPr>
          <a:xfrm>
            <a:off x="0" y="2178637"/>
            <a:ext cx="12192000" cy="2185214"/>
          </a:xfrm>
          <a:prstGeom prst="rect">
            <a:avLst/>
          </a:prstGeom>
          <a:noFill/>
        </p:spPr>
        <p:txBody>
          <a:bodyPr wrap="square" rtlCol="0">
            <a:spAutoFit/>
          </a:bodyPr>
          <a:lstStyle/>
          <a:p>
            <a:pPr algn="ctr"/>
            <a:r>
              <a:rPr lang="en-US" sz="7200" dirty="0">
                <a:solidFill>
                  <a:schemeClr val="bg1"/>
                </a:solidFill>
                <a:latin typeface="Open Sans Condensed" panose="020B0806030504020204" pitchFamily="34" charset="0"/>
                <a:ea typeface="Open Sans Condensed" panose="020B0806030504020204" pitchFamily="34" charset="0"/>
                <a:cs typeface="Open Sans Condensed" panose="020B0806030504020204" pitchFamily="34" charset="0"/>
              </a:rPr>
              <a:t>QUESTIONS?</a:t>
            </a:r>
          </a:p>
          <a:p>
            <a:pPr algn="ctr"/>
            <a:r>
              <a:rPr lang="en-US" sz="3200" dirty="0">
                <a:solidFill>
                  <a:schemeClr val="bg1"/>
                </a:solidFill>
                <a:latin typeface="Futura PT Light" panose="020B0402020204020303" pitchFamily="34" charset="0"/>
                <a:ea typeface="Open Sans Condensed" panose="020B0806030504020204" pitchFamily="34" charset="0"/>
                <a:cs typeface="Open Sans Condensed" panose="020B0806030504020204" pitchFamily="34" charset="0"/>
              </a:rPr>
              <a:t>If you would like to submit questions after the conclusion</a:t>
            </a:r>
          </a:p>
          <a:p>
            <a:pPr algn="ctr"/>
            <a:r>
              <a:rPr lang="en-US" sz="3200" dirty="0">
                <a:solidFill>
                  <a:schemeClr val="bg1"/>
                </a:solidFill>
                <a:latin typeface="Futura PT Light" panose="020B0402020204020303" pitchFamily="34" charset="0"/>
                <a:ea typeface="Open Sans Condensed" panose="020B0806030504020204" pitchFamily="34" charset="0"/>
                <a:cs typeface="Open Sans Condensed" panose="020B0806030504020204" pitchFamily="34" charset="0"/>
              </a:rPr>
              <a:t>of today’s event, please email events@ihn.org</a:t>
            </a:r>
          </a:p>
        </p:txBody>
      </p:sp>
    </p:spTree>
    <p:extLst>
      <p:ext uri="{BB962C8B-B14F-4D97-AF65-F5344CB8AC3E}">
        <p14:creationId xmlns:p14="http://schemas.microsoft.com/office/powerpoint/2010/main" val="389756486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Secondary Slide">
  <a:themeElements>
    <a:clrScheme name="Blue Warm">
      <a:dk1>
        <a:sysClr val="windowText" lastClr="000000"/>
      </a:dk1>
      <a:lt1>
        <a:sysClr val="window" lastClr="FFFFFF"/>
      </a:lt1>
      <a:dk2>
        <a:srgbClr val="242852"/>
      </a:dk2>
      <a:lt2>
        <a:srgbClr val="ACCBF9"/>
      </a:lt2>
      <a:accent1>
        <a:srgbClr val="4A66AC"/>
      </a:accent1>
      <a:accent2>
        <a:srgbClr val="629DD1"/>
      </a:accent2>
      <a:accent3>
        <a:srgbClr val="297FD5"/>
      </a:accent3>
      <a:accent4>
        <a:srgbClr val="7F8FA9"/>
      </a:accent4>
      <a:accent5>
        <a:srgbClr val="5AA2AE"/>
      </a:accent5>
      <a:accent6>
        <a:srgbClr val="9D90A0"/>
      </a:accent6>
      <a:hlink>
        <a:srgbClr val="9454C3"/>
      </a:hlink>
      <a:folHlink>
        <a:srgbClr val="3EBBF0"/>
      </a:folHlink>
    </a:clrScheme>
    <a:fontScheme name="Office Them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09D416F46A86804283210F5D47A85ABA" ma:contentTypeVersion="12" ma:contentTypeDescription="Create a new document." ma:contentTypeScope="" ma:versionID="424eb5f4652b454310c237c974b87de5">
  <xsd:schema xmlns:xsd="http://www.w3.org/2001/XMLSchema" xmlns:xs="http://www.w3.org/2001/XMLSchema" xmlns:p="http://schemas.microsoft.com/office/2006/metadata/properties" xmlns:ns3="47601f35-32c6-4454-8486-e272289f2f8b" xmlns:ns4="4346f697-3128-4ff5-8f85-1fd6aca11754" targetNamespace="http://schemas.microsoft.com/office/2006/metadata/properties" ma:root="true" ma:fieldsID="13cba5bdd4501d2c9494c8a24c6e8827" ns3:_="" ns4:_="">
    <xsd:import namespace="47601f35-32c6-4454-8486-e272289f2f8b"/>
    <xsd:import namespace="4346f697-3128-4ff5-8f85-1fd6aca11754"/>
    <xsd:element name="properties">
      <xsd:complexType>
        <xsd:sequence>
          <xsd:element name="documentManagement">
            <xsd:complexType>
              <xsd:all>
                <xsd:element ref="ns3:MediaServiceMetadata" minOccurs="0"/>
                <xsd:element ref="ns3:MediaServiceFastMetadata" minOccurs="0"/>
                <xsd:element ref="ns3:MediaServiceDateTaken" minOccurs="0"/>
                <xsd:element ref="ns3:MediaServiceAutoTags" minOccurs="0"/>
                <xsd:element ref="ns4:SharedWithUsers" minOccurs="0"/>
                <xsd:element ref="ns4:SharedWithDetails" minOccurs="0"/>
                <xsd:element ref="ns4:SharingHintHash" minOccurs="0"/>
                <xsd:element ref="ns3:MediaServiceGenerationTime" minOccurs="0"/>
                <xsd:element ref="ns3:MediaServiceEventHashCode" minOccurs="0"/>
                <xsd:element ref="ns3:MediaServiceAutoKeyPoints" minOccurs="0"/>
                <xsd:element ref="ns3:MediaServiceKeyPoints" minOccurs="0"/>
                <xsd:element ref="ns3:MediaLengthInSecond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47601f35-32c6-4454-8486-e272289f2f8b"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ternalName="MediaServiceDateTaken" ma:readOnly="true">
      <xsd:simpleType>
        <xsd:restriction base="dms:Text"/>
      </xsd:simpleType>
    </xsd:element>
    <xsd:element name="MediaServiceAutoTags" ma:index="11" nillable="true" ma:displayName="MediaServiceAutoTags" ma:internalName="MediaServiceAutoTags" ma:readOnly="true">
      <xsd:simpleType>
        <xsd:restriction base="dms:Text"/>
      </xsd:simpleType>
    </xsd:element>
    <xsd:element name="MediaServiceGenerationTime" ma:index="15" nillable="true" ma:displayName="MediaServiceGenerationTime" ma:hidden="true" ma:internalName="MediaServiceGenerationTime" ma:readOnly="true">
      <xsd:simpleType>
        <xsd:restriction base="dms:Text"/>
      </xsd:simpleType>
    </xsd:element>
    <xsd:element name="MediaServiceEventHashCode" ma:index="16" nillable="true" ma:displayName="MediaServiceEventHashCode" ma:hidden="true" ma:internalName="MediaServiceEventHashCode" ma:readOnly="true">
      <xsd:simpleType>
        <xsd:restriction base="dms:Text"/>
      </xsd:simpleType>
    </xsd:element>
    <xsd:element name="MediaServiceAutoKeyPoints" ma:index="17" nillable="true" ma:displayName="MediaServiceAutoKeyPoints" ma:hidden="true" ma:internalName="MediaServiceAutoKeyPoints" ma:readOnly="true">
      <xsd:simpleType>
        <xsd:restriction base="dms:Note"/>
      </xsd:simpleType>
    </xsd:element>
    <xsd:element name="MediaServiceKeyPoints" ma:index="18" nillable="true" ma:displayName="KeyPoints" ma:internalName="MediaServiceKeyPoints" ma:readOnly="true">
      <xsd:simpleType>
        <xsd:restriction base="dms:Note">
          <xsd:maxLength value="255"/>
        </xsd:restriction>
      </xsd:simpleType>
    </xsd:element>
    <xsd:element name="MediaLengthInSeconds" ma:index="19" nillable="true" ma:displayName="Length (seconds)" ma:internalName="MediaLengthInSeconds" ma:readOnly="true">
      <xsd:simpleType>
        <xsd:restriction base="dms:Unknown"/>
      </xsd:simpleType>
    </xsd:element>
  </xsd:schema>
  <xsd:schema xmlns:xsd="http://www.w3.org/2001/XMLSchema" xmlns:xs="http://www.w3.org/2001/XMLSchema" xmlns:dms="http://schemas.microsoft.com/office/2006/documentManagement/types" xmlns:pc="http://schemas.microsoft.com/office/infopath/2007/PartnerControls" targetNamespace="4346f697-3128-4ff5-8f85-1fd6aca11754" elementFormDefault="qualified">
    <xsd:import namespace="http://schemas.microsoft.com/office/2006/documentManagement/types"/>
    <xsd:import namespace="http://schemas.microsoft.com/office/infopath/2007/PartnerControls"/>
    <xsd:element name="SharedWithUsers" ma:index="12"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3" nillable="true" ma:displayName="Shared With Details" ma:internalName="SharedWithDetails" ma:readOnly="true">
      <xsd:simpleType>
        <xsd:restriction base="dms:Note">
          <xsd:maxLength value="255"/>
        </xsd:restriction>
      </xsd:simpleType>
    </xsd:element>
    <xsd:element name="SharingHintHash" ma:index="14" nillable="true" ma:displayName="Sharing Hint Hash" ma:hidden="true" ma:internalName="SharingHintHash"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properties>
</file>

<file path=customXml/itemProps1.xml><?xml version="1.0" encoding="utf-8"?>
<ds:datastoreItem xmlns:ds="http://schemas.openxmlformats.org/officeDocument/2006/customXml" ds:itemID="{11C08502-50E3-4A0E-8E36-6E636D1B808A}">
  <ds:schemaRefs>
    <ds:schemaRef ds:uri="4346f697-3128-4ff5-8f85-1fd6aca11754"/>
    <ds:schemaRef ds:uri="47601f35-32c6-4454-8486-e272289f2f8b"/>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customXml/itemProps2.xml><?xml version="1.0" encoding="utf-8"?>
<ds:datastoreItem xmlns:ds="http://schemas.openxmlformats.org/officeDocument/2006/customXml" ds:itemID="{E9E06076-453A-4F22-91F0-24FD26756829}">
  <ds:schemaRefs>
    <ds:schemaRef ds:uri="http://schemas.microsoft.com/sharepoint/v3/contenttype/forms"/>
  </ds:schemaRefs>
</ds:datastoreItem>
</file>

<file path=customXml/itemProps3.xml><?xml version="1.0" encoding="utf-8"?>
<ds:datastoreItem xmlns:ds="http://schemas.openxmlformats.org/officeDocument/2006/customXml" ds:itemID="{4EBA5A9E-350A-441A-9CB6-61828458674E}">
  <ds:schemaRefs>
    <ds:schemaRef ds:uri="4346f697-3128-4ff5-8f85-1fd6aca11754"/>
    <ds:schemaRef ds:uri="47601f35-32c6-4454-8486-e272289f2f8b"/>
    <ds:schemaRef ds:uri="http://purl.org/dc/dcmitype/"/>
    <ds:schemaRef ds:uri="http://purl.org/dc/elements/1.1/"/>
    <ds:schemaRef ds:uri="http://purl.org/dc/terms/"/>
    <ds:schemaRef ds:uri="http://schemas.microsoft.com/office/2006/documentManagement/types"/>
    <ds:schemaRef ds:uri="http://schemas.microsoft.com/office/2006/metadata/properties"/>
    <ds:schemaRef ds:uri="http://schemas.microsoft.com/office/infopath/2007/PartnerControls"/>
    <ds:schemaRef ds:uri="http://schemas.openxmlformats.org/package/2006/metadata/core-properties"/>
    <ds:schemaRef ds:uri="http://www.w3.org/XML/1998/namespace"/>
  </ds:schemaRefs>
</ds:datastoreItem>
</file>

<file path=docProps/app.xml><?xml version="1.0" encoding="utf-8"?>
<Properties xmlns="http://schemas.openxmlformats.org/officeDocument/2006/extended-properties" xmlns:vt="http://schemas.openxmlformats.org/officeDocument/2006/docPropsVTypes">
  <TotalTime>69</TotalTime>
  <Words>2029</Words>
  <Application>Microsoft Office PowerPoint</Application>
  <PresentationFormat>Widescreen</PresentationFormat>
  <Paragraphs>229</Paragraphs>
  <Slides>27</Slides>
  <Notes>3</Notes>
  <HiddenSlides>0</HiddenSlides>
  <MMClips>0</MMClips>
  <ScaleCrop>false</ScaleCrop>
  <HeadingPairs>
    <vt:vector size="6" baseType="variant">
      <vt:variant>
        <vt:lpstr>Fonts Used</vt:lpstr>
      </vt:variant>
      <vt:variant>
        <vt:i4>15</vt:i4>
      </vt:variant>
      <vt:variant>
        <vt:lpstr>Theme</vt:lpstr>
      </vt:variant>
      <vt:variant>
        <vt:i4>2</vt:i4>
      </vt:variant>
      <vt:variant>
        <vt:lpstr>Slide Titles</vt:lpstr>
      </vt:variant>
      <vt:variant>
        <vt:i4>27</vt:i4>
      </vt:variant>
    </vt:vector>
  </HeadingPairs>
  <TitlesOfParts>
    <vt:vector size="44" baseType="lpstr">
      <vt:lpstr>Alright Sans Regular</vt:lpstr>
      <vt:lpstr>Arial</vt:lpstr>
      <vt:lpstr>Arial Black</vt:lpstr>
      <vt:lpstr>Cal</vt:lpstr>
      <vt:lpstr>Calibri</vt:lpstr>
      <vt:lpstr>Calibri Light</vt:lpstr>
      <vt:lpstr>Courier New</vt:lpstr>
      <vt:lpstr>Futura PT Book</vt:lpstr>
      <vt:lpstr>Futura PT Demi</vt:lpstr>
      <vt:lpstr>Futura PT Extra Bold</vt:lpstr>
      <vt:lpstr>Futura PT Light</vt:lpstr>
      <vt:lpstr>futura-pt</vt:lpstr>
      <vt:lpstr>Open Sans</vt:lpstr>
      <vt:lpstr>Open Sans Condensed</vt:lpstr>
      <vt:lpstr>Times New Roman</vt:lpstr>
      <vt:lpstr>Office Theme</vt:lpstr>
      <vt:lpstr>Secondary Slide</vt:lpstr>
      <vt:lpstr>PowerPoint Presentation</vt:lpstr>
      <vt:lpstr>PowerPoint Presentation</vt:lpstr>
      <vt:lpstr>PowerPoint Presentation</vt:lpstr>
      <vt:lpstr>An Inspira Health Safety Story</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A Growing Network of Providers</vt:lpstr>
      <vt:lpstr>RCSJ &amp; Inspira Health: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Allain, Megan</dc:creator>
  <cp:lastModifiedBy>Allain, Megan</cp:lastModifiedBy>
  <cp:revision>5</cp:revision>
  <dcterms:created xsi:type="dcterms:W3CDTF">2022-07-29T20:23:57Z</dcterms:created>
  <dcterms:modified xsi:type="dcterms:W3CDTF">2022-08-03T12:58:46Z</dcterms:modified>
</cp:coreProperties>
</file>